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96" r:id="rId3"/>
    <p:sldId id="297" r:id="rId4"/>
    <p:sldId id="276" r:id="rId5"/>
    <p:sldId id="256" r:id="rId6"/>
    <p:sldId id="299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8" r:id="rId26"/>
    <p:sldId id="290" r:id="rId27"/>
    <p:sldId id="292" r:id="rId28"/>
    <p:sldId id="293" r:id="rId29"/>
    <p:sldId id="294" r:id="rId30"/>
    <p:sldId id="295" r:id="rId31"/>
    <p:sldId id="291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FF"/>
    <a:srgbClr val="FF0066"/>
    <a:srgbClr val="27F531"/>
    <a:srgbClr val="2A7486"/>
    <a:srgbClr val="660033"/>
    <a:srgbClr val="FFFFFF"/>
    <a:srgbClr val="FF33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>
        <p:scale>
          <a:sx n="80" d="100"/>
          <a:sy n="80" d="100"/>
        </p:scale>
        <p:origin x="-12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1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95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82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3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04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9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54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95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7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51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27AC8F-4CFD-4D37-83D4-E4F2FA2E63C7}" type="datetimeFigureOut">
              <a:rPr lang="zh-TW" altLang="en-US" smtClean="0"/>
              <a:pPr/>
              <a:t>2016/6/27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8F08E9-E548-4E7B-9453-13B76EDDC6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08308" y="2091098"/>
            <a:ext cx="5058117" cy="185666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7030A0"/>
                </a:solidFill>
              </a:rPr>
              <a:t>以校為家的老</a:t>
            </a:r>
            <a:r>
              <a:rPr lang="zh-TW" altLang="en-US" sz="4800" dirty="0" smtClean="0">
                <a:solidFill>
                  <a:srgbClr val="7030A0"/>
                </a:solidFill>
              </a:rPr>
              <a:t>工友</a:t>
            </a:r>
            <a:r>
              <a:rPr lang="en-US" altLang="zh-TW" sz="4800" dirty="0" smtClean="0">
                <a:solidFill>
                  <a:srgbClr val="7030A0"/>
                </a:solidFill>
              </a:rPr>
              <a:t/>
            </a:r>
            <a:br>
              <a:rPr lang="en-US" altLang="zh-TW" sz="4800" dirty="0" smtClean="0">
                <a:solidFill>
                  <a:srgbClr val="7030A0"/>
                </a:solidFill>
              </a:rPr>
            </a:br>
            <a:r>
              <a:rPr lang="en-US" altLang="zh-TW" sz="4800" dirty="0" smtClean="0">
                <a:solidFill>
                  <a:srgbClr val="7030A0"/>
                </a:solidFill>
              </a:rPr>
              <a:t>___</a:t>
            </a:r>
            <a:r>
              <a:rPr lang="zh-TW" altLang="en-US" sz="4800" dirty="0" smtClean="0">
                <a:solidFill>
                  <a:srgbClr val="7030A0"/>
                </a:solidFill>
              </a:rPr>
              <a:t>老方爺爺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39655" y="4600640"/>
            <a:ext cx="9831388" cy="2056638"/>
          </a:xfrm>
        </p:spPr>
        <p:txBody>
          <a:bodyPr/>
          <a:lstStyle/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FF0066"/>
                </a:solidFill>
              </a:rPr>
              <a:t>組員</a:t>
            </a:r>
            <a:r>
              <a:rPr lang="en-US" altLang="zh-TW" sz="3200" dirty="0">
                <a:solidFill>
                  <a:srgbClr val="FF0066"/>
                </a:solidFill>
              </a:rPr>
              <a:t>:</a:t>
            </a:r>
            <a:r>
              <a:rPr lang="zh-TW" altLang="en-US" sz="3200" dirty="0">
                <a:solidFill>
                  <a:srgbClr val="FF0066"/>
                </a:solidFill>
              </a:rPr>
              <a:t>戴湘洛、林如依、林晉宏、石詳堉、葉立雅</a:t>
            </a:r>
          </a:p>
          <a:p>
            <a:pPr marL="0" indent="0" algn="ctr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22212" r="5033" b="2009"/>
          <a:stretch/>
        </p:blipFill>
        <p:spPr>
          <a:xfrm>
            <a:off x="7835078" y="1438223"/>
            <a:ext cx="4083270" cy="4044617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0677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5744" y="327513"/>
            <a:ext cx="9905998" cy="147857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2.</a:t>
            </a:r>
            <a:r>
              <a:rPr lang="zh-TW" altLang="en-US" b="1" dirty="0" smtClean="0">
                <a:solidFill>
                  <a:srgbClr val="002060"/>
                </a:solidFill>
              </a:rPr>
              <a:t>幾</a:t>
            </a:r>
            <a:r>
              <a:rPr lang="zh-TW" altLang="en-US" b="1" dirty="0">
                <a:solidFill>
                  <a:srgbClr val="002060"/>
                </a:solidFill>
              </a:rPr>
              <a:t>歲的時候退伍的</a:t>
            </a:r>
            <a:r>
              <a:rPr lang="zh-TW" altLang="en-US" b="1" dirty="0" smtClean="0">
                <a:solidFill>
                  <a:srgbClr val="002060"/>
                </a:solidFill>
              </a:rPr>
              <a:t>？做</a:t>
            </a:r>
            <a:r>
              <a:rPr lang="zh-TW" altLang="en-US" b="1" dirty="0">
                <a:solidFill>
                  <a:srgbClr val="002060"/>
                </a:solidFill>
              </a:rPr>
              <a:t>過哪些工作？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907668"/>
            <a:ext cx="9905999" cy="2289101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9933FF"/>
                </a:solidFill>
              </a:rPr>
              <a:t>老方爺爺大約</a:t>
            </a:r>
            <a:r>
              <a:rPr lang="en-US" altLang="zh-TW" sz="2800" dirty="0">
                <a:solidFill>
                  <a:srgbClr val="9933FF"/>
                </a:solidFill>
              </a:rPr>
              <a:t>30</a:t>
            </a:r>
            <a:r>
              <a:rPr lang="zh-TW" altLang="en-US" sz="2800" dirty="0">
                <a:solidFill>
                  <a:srgbClr val="9933FF"/>
                </a:solidFill>
              </a:rPr>
              <a:t>幾歲退伍</a:t>
            </a:r>
          </a:p>
          <a:p>
            <a:r>
              <a:rPr lang="zh-TW" altLang="en-US" sz="2800" dirty="0">
                <a:solidFill>
                  <a:srgbClr val="9933FF"/>
                </a:solidFill>
              </a:rPr>
              <a:t>老方爺爺退伍之後到阿里山搬杉木搬到</a:t>
            </a:r>
            <a:r>
              <a:rPr lang="zh-TW" altLang="en-US" sz="2800" dirty="0" smtClean="0">
                <a:solidFill>
                  <a:srgbClr val="9933FF"/>
                </a:solidFill>
              </a:rPr>
              <a:t>阿里山</a:t>
            </a:r>
            <a:endParaRPr lang="en-US" altLang="zh-TW" sz="2800" dirty="0" smtClean="0">
              <a:solidFill>
                <a:srgbClr val="9933FF"/>
              </a:solidFill>
            </a:endParaRPr>
          </a:p>
          <a:p>
            <a:r>
              <a:rPr lang="zh-TW" altLang="en-US" sz="2800" dirty="0" smtClean="0">
                <a:solidFill>
                  <a:srgbClr val="9933FF"/>
                </a:solidFill>
              </a:rPr>
              <a:t>火車站</a:t>
            </a:r>
            <a:r>
              <a:rPr lang="zh-TW" altLang="en-US" sz="2800" dirty="0">
                <a:solidFill>
                  <a:srgbClr val="9933FF"/>
                </a:solidFill>
              </a:rPr>
              <a:t>再送到嘉義火車站</a:t>
            </a:r>
          </a:p>
          <a:p>
            <a:r>
              <a:rPr lang="zh-TW" altLang="en-US" sz="2800" dirty="0">
                <a:solidFill>
                  <a:srgbClr val="9933FF"/>
                </a:solidFill>
              </a:rPr>
              <a:t>老方爺爺退伍之後到工廠做打煤球的</a:t>
            </a:r>
            <a:r>
              <a:rPr lang="zh-TW" altLang="en-US" sz="2800" dirty="0" smtClean="0">
                <a:solidFill>
                  <a:srgbClr val="9933FF"/>
                </a:solidFill>
              </a:rPr>
              <a:t>工作</a:t>
            </a:r>
            <a:endParaRPr lang="zh-TW" altLang="en-US" sz="2800" dirty="0">
              <a:solidFill>
                <a:srgbClr val="9933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293" y="2113077"/>
            <a:ext cx="2385707" cy="30836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31" y="1821716"/>
            <a:ext cx="2430038" cy="3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3" y="206938"/>
            <a:ext cx="9905998" cy="147857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3.</a:t>
            </a:r>
            <a:r>
              <a:rPr lang="zh-TW" altLang="en-US" b="1" dirty="0" smtClean="0">
                <a:solidFill>
                  <a:srgbClr val="002060"/>
                </a:solidFill>
              </a:rPr>
              <a:t>後來</a:t>
            </a:r>
            <a:r>
              <a:rPr lang="zh-TW" altLang="en-US" b="1" dirty="0">
                <a:solidFill>
                  <a:srgbClr val="002060"/>
                </a:solidFill>
              </a:rPr>
              <a:t>為什麼會到學校工作？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218" y="3489002"/>
            <a:ext cx="5766883" cy="118355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9933FF"/>
                </a:solidFill>
              </a:rPr>
              <a:t>做打煤球的工作太辛苦了所以到退輔會申請到學校</a:t>
            </a:r>
            <a:r>
              <a:rPr lang="zh-TW" altLang="en-US" sz="3600" b="1" dirty="0" smtClean="0">
                <a:solidFill>
                  <a:srgbClr val="9933FF"/>
                </a:solidFill>
              </a:rPr>
              <a:t>服務</a:t>
            </a:r>
            <a:endParaRPr lang="en-US" altLang="zh-TW" sz="3600" b="1" dirty="0" smtClean="0">
              <a:solidFill>
                <a:srgbClr val="9933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65" y="2124576"/>
            <a:ext cx="3825807" cy="39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2060"/>
                </a:solidFill>
              </a:rPr>
              <a:t>二、特殊</a:t>
            </a:r>
            <a:r>
              <a:rPr lang="zh-TW" altLang="en-US" dirty="0" smtClean="0">
                <a:solidFill>
                  <a:srgbClr val="002060"/>
                </a:solidFill>
              </a:rPr>
              <a:t>經歷  感想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3250788"/>
            <a:ext cx="10058400" cy="199028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9933FF"/>
                </a:solidFill>
              </a:rPr>
              <a:t>我認為老方爺爺十分的勇敢、堅強，就算生活在怎麼辛苦，還是不會氣餒，這種精神，值得我們學習。</a:t>
            </a:r>
            <a:endParaRPr lang="zh-TW" altLang="en-US" sz="40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25647" y="236849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>
                <a:solidFill>
                  <a:schemeClr val="accent1"/>
                </a:solidFill>
              </a:rPr>
              <a:t>三、回憶中山的點點滴滴</a:t>
            </a:r>
          </a:p>
        </p:txBody>
      </p:sp>
    </p:spTree>
    <p:extLst>
      <p:ext uri="{BB962C8B-B14F-4D97-AF65-F5344CB8AC3E}">
        <p14:creationId xmlns:p14="http://schemas.microsoft.com/office/powerpoint/2010/main" val="19743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5744" y="343554"/>
            <a:ext cx="9905998" cy="1478570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三、回憶中山的點點滴滴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0501" y="2149618"/>
            <a:ext cx="9905999" cy="3541714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在</a:t>
            </a:r>
            <a:r>
              <a:rPr lang="en-US" altLang="zh-TW" sz="3200" b="1" dirty="0">
                <a:solidFill>
                  <a:srgbClr val="7030A0"/>
                </a:solidFill>
              </a:rPr>
              <a:t>40</a:t>
            </a:r>
            <a:r>
              <a:rPr lang="zh-TW" altLang="en-US" sz="3200" b="1" dirty="0">
                <a:solidFill>
                  <a:srgbClr val="7030A0"/>
                </a:solidFill>
              </a:rPr>
              <a:t>歲時來到了中山國小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總共工作</a:t>
            </a:r>
            <a:r>
              <a:rPr lang="zh-TW" altLang="en-US" sz="3200" b="1" dirty="0">
                <a:solidFill>
                  <a:srgbClr val="7030A0"/>
                </a:solidFill>
              </a:rPr>
              <a:t>了</a:t>
            </a:r>
            <a:r>
              <a:rPr lang="en-US" altLang="zh-TW" sz="3200" b="1" dirty="0">
                <a:solidFill>
                  <a:srgbClr val="7030A0"/>
                </a:solidFill>
              </a:rPr>
              <a:t>30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年。</a:t>
            </a:r>
            <a:endParaRPr lang="zh-TW" altLang="en-US" sz="3200" b="1" dirty="0">
              <a:solidFill>
                <a:srgbClr val="7030A0"/>
              </a:solidFill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</a:rPr>
              <a:t>工作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zh-TW" altLang="en-US" sz="3200" b="1" dirty="0" smtClean="0">
                <a:solidFill>
                  <a:srgbClr val="7030A0"/>
                </a:solidFill>
              </a:rPr>
              <a:t>早上</a:t>
            </a:r>
            <a:r>
              <a:rPr lang="zh-TW" altLang="en-US" sz="3200" b="1" dirty="0">
                <a:solidFill>
                  <a:srgbClr val="7030A0"/>
                </a:solidFill>
              </a:rPr>
              <a:t>要開門、提水及磨豆漿、煮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豆漿，煮早餐，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</a:rPr>
              <a:t>中午要</a:t>
            </a:r>
            <a:r>
              <a:rPr lang="zh-TW" altLang="en-US" sz="3200" b="1" dirty="0">
                <a:solidFill>
                  <a:srgbClr val="7030A0"/>
                </a:solidFill>
              </a:rPr>
              <a:t>做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午餐，除草</a:t>
            </a:r>
            <a:r>
              <a:rPr lang="zh-TW" altLang="en-US" sz="3200" b="1" dirty="0">
                <a:solidFill>
                  <a:srgbClr val="7030A0"/>
                </a:solidFill>
              </a:rPr>
              <a:t>、降旗、整理校園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，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</a:rPr>
              <a:t>晚上還要值夜，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</a:rPr>
              <a:t>老</a:t>
            </a:r>
            <a:r>
              <a:rPr lang="zh-TW" altLang="en-US" sz="3200" b="1" dirty="0">
                <a:solidFill>
                  <a:srgbClr val="7030A0"/>
                </a:solidFill>
              </a:rPr>
              <a:t>方爺爺「以校為家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」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994" y="-2679"/>
            <a:ext cx="2336006" cy="27564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227" y="3081301"/>
            <a:ext cx="2396773" cy="29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8089" y="324612"/>
            <a:ext cx="9905998" cy="1478570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三、回憶中山的點點滴滴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1888" y="2222530"/>
            <a:ext cx="6855614" cy="4023360"/>
          </a:xfrm>
        </p:spPr>
        <p:txBody>
          <a:bodyPr>
            <a:normAutofit fontScale="92500"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</a:rPr>
              <a:t>以前</a:t>
            </a:r>
            <a:r>
              <a:rPr lang="zh-TW" altLang="en-US" sz="3200" dirty="0">
                <a:solidFill>
                  <a:srgbClr val="7030A0"/>
                </a:solidFill>
              </a:rPr>
              <a:t>的教室都是竹管</a:t>
            </a:r>
            <a:r>
              <a:rPr lang="zh-TW" altLang="en-US" sz="3200" dirty="0" smtClean="0">
                <a:solidFill>
                  <a:srgbClr val="7030A0"/>
                </a:solidFill>
              </a:rPr>
              <a:t>厝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</a:rPr>
              <a:t>後</a:t>
            </a:r>
            <a:r>
              <a:rPr lang="zh-TW" altLang="en-US" sz="3200" dirty="0">
                <a:solidFill>
                  <a:srgbClr val="7030A0"/>
                </a:solidFill>
              </a:rPr>
              <a:t>棟教室是屋</a:t>
            </a:r>
            <a:r>
              <a:rPr lang="zh-TW" altLang="en-US" sz="3200" dirty="0" smtClean="0">
                <a:solidFill>
                  <a:srgbClr val="7030A0"/>
                </a:solidFill>
              </a:rPr>
              <a:t>瓦房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</a:rPr>
              <a:t>視聽</a:t>
            </a:r>
            <a:r>
              <a:rPr lang="zh-TW" altLang="en-US" sz="3200" dirty="0">
                <a:solidFill>
                  <a:srgbClr val="7030A0"/>
                </a:solidFill>
              </a:rPr>
              <a:t>教室原來</a:t>
            </a:r>
            <a:r>
              <a:rPr lang="zh-TW" altLang="en-US" sz="3200" dirty="0" smtClean="0">
                <a:solidFill>
                  <a:srgbClr val="7030A0"/>
                </a:solidFill>
              </a:rPr>
              <a:t>是豬舍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</a:rPr>
              <a:t>圍牆是</a:t>
            </a:r>
            <a:r>
              <a:rPr lang="zh-TW" altLang="en-US" sz="3200" dirty="0">
                <a:solidFill>
                  <a:srgbClr val="7030A0"/>
                </a:solidFill>
              </a:rPr>
              <a:t>磚造</a:t>
            </a:r>
            <a:r>
              <a:rPr lang="zh-TW" altLang="en-US" sz="3200" dirty="0" smtClean="0">
                <a:solidFill>
                  <a:srgbClr val="7030A0"/>
                </a:solidFill>
              </a:rPr>
              <a:t>的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</a:rPr>
              <a:t>操場以前是</a:t>
            </a:r>
            <a:r>
              <a:rPr lang="zh-TW" altLang="en-US" sz="3200" dirty="0">
                <a:solidFill>
                  <a:srgbClr val="7030A0"/>
                </a:solidFill>
              </a:rPr>
              <a:t>甘蔗園</a:t>
            </a:r>
          </a:p>
          <a:p>
            <a:r>
              <a:rPr lang="zh-TW" altLang="en-US" sz="3200" dirty="0">
                <a:solidFill>
                  <a:srgbClr val="7030A0"/>
                </a:solidFill>
              </a:rPr>
              <a:t>以前的</a:t>
            </a:r>
            <a:r>
              <a:rPr lang="zh-TW" altLang="en-US" sz="3200" dirty="0" smtClean="0">
                <a:solidFill>
                  <a:srgbClr val="7030A0"/>
                </a:solidFill>
              </a:rPr>
              <a:t>小朋友體力</a:t>
            </a:r>
            <a:r>
              <a:rPr lang="zh-TW" altLang="en-US" sz="3200" dirty="0">
                <a:solidFill>
                  <a:srgbClr val="7030A0"/>
                </a:solidFill>
              </a:rPr>
              <a:t>比較好，但是比較頑皮，經常發生小朋友破壞校園的</a:t>
            </a:r>
            <a:r>
              <a:rPr lang="zh-TW" altLang="en-US" sz="3200" dirty="0" smtClean="0">
                <a:solidFill>
                  <a:srgbClr val="7030A0"/>
                </a:solidFill>
              </a:rPr>
              <a:t>事件</a:t>
            </a:r>
            <a:endParaRPr lang="zh-TW" altLang="en-US" sz="3200" dirty="0">
              <a:solidFill>
                <a:srgbClr val="7030A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502" y="4071659"/>
            <a:ext cx="2988155" cy="21742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415" y="1803182"/>
            <a:ext cx="3432506" cy="22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最開心的事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97279" y="2470202"/>
            <a:ext cx="9863645" cy="3016197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7030A0"/>
                </a:solidFill>
              </a:rPr>
              <a:t>每當學生熱絡的跟老方爺爺打招呼</a:t>
            </a:r>
            <a:r>
              <a:rPr lang="zh-TW" altLang="en-US" sz="5400" dirty="0" smtClean="0">
                <a:solidFill>
                  <a:srgbClr val="7030A0"/>
                </a:solidFill>
              </a:rPr>
              <a:t>時，是老方爺爺最開心的事。</a:t>
            </a:r>
            <a:endParaRPr lang="zh-TW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最生氣的事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055" y="2670924"/>
            <a:ext cx="11418849" cy="1410422"/>
          </a:xfrm>
        </p:spPr>
        <p:txBody>
          <a:bodyPr>
            <a:normAutofit fontScale="92500" lnSpcReduction="10000"/>
          </a:bodyPr>
          <a:lstStyle/>
          <a:p>
            <a:pPr marL="566928" lvl="3" indent="0">
              <a:buNone/>
            </a:pPr>
            <a:r>
              <a:rPr lang="zh-TW" altLang="en-US" sz="5400" dirty="0">
                <a:solidFill>
                  <a:srgbClr val="7030A0"/>
                </a:solidFill>
              </a:rPr>
              <a:t>晚上大家回家時，會有人來破壞學校，讓老方爺爺很生氣。</a:t>
            </a:r>
          </a:p>
          <a:p>
            <a:endParaRPr lang="zh-TW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1"/>
                </a:solidFill>
              </a:rPr>
              <a:t>困難的事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6942" y="2896258"/>
            <a:ext cx="5437809" cy="218869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</a:rPr>
              <a:t>學校的草長得特別快</a:t>
            </a:r>
          </a:p>
          <a:p>
            <a:r>
              <a:rPr lang="zh-TW" altLang="en-US" sz="3600" dirty="0">
                <a:solidFill>
                  <a:srgbClr val="7030A0"/>
                </a:solidFill>
              </a:rPr>
              <a:t>沒油了割草機就無法運作，草就長得更高</a:t>
            </a:r>
            <a:r>
              <a:rPr lang="zh-TW" altLang="en-US" sz="3600" dirty="0" smtClean="0">
                <a:solidFill>
                  <a:srgbClr val="7030A0"/>
                </a:solidFill>
              </a:rPr>
              <a:t>。</a:t>
            </a:r>
            <a:endParaRPr lang="zh-TW" altLang="en-US" sz="3600" dirty="0">
              <a:solidFill>
                <a:srgbClr val="7030A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70" y="1894177"/>
            <a:ext cx="4704967" cy="41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三、回憶中山的點</a:t>
            </a:r>
            <a:r>
              <a:rPr lang="zh-TW" altLang="en-US" dirty="0" smtClean="0">
                <a:solidFill>
                  <a:schemeClr val="accent1"/>
                </a:solidFill>
              </a:rPr>
              <a:t>點滴滴  感想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760134"/>
            <a:ext cx="10058400" cy="288238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</a:rPr>
              <a:t>由此可見，老方爺爺對工作很有責任感，把學校當作是自己的家，他把幾十年的心力都奉獻給了中山。透過他的回憶讓我們知道以前學校的樣子跟現在差好多啊！也知道以前的小朋友（其實就是我們的家長）小時候比我們更頑皮呢！</a:t>
            </a:r>
            <a:endParaRPr lang="zh-TW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3" y="24014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</a:rPr>
              <a:t>前言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808" y="2097856"/>
            <a:ext cx="6110726" cy="363387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</a:rPr>
              <a:t>老方爺爺是我們學校以前的</a:t>
            </a:r>
            <a:r>
              <a:rPr lang="zh-TW" altLang="en-US" sz="3200" dirty="0" smtClean="0">
                <a:solidFill>
                  <a:srgbClr val="C00000"/>
                </a:solidFill>
              </a:rPr>
              <a:t>工友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</a:rPr>
              <a:t>因為沒有</a:t>
            </a:r>
            <a:r>
              <a:rPr lang="zh-TW" altLang="en-US" sz="3200" dirty="0">
                <a:solidFill>
                  <a:srgbClr val="C00000"/>
                </a:solidFill>
              </a:rPr>
              <a:t>和他有過互動，所以我們對方爺爺</a:t>
            </a:r>
            <a:r>
              <a:rPr lang="zh-TW" altLang="en-US" sz="3200" dirty="0" smtClean="0">
                <a:solidFill>
                  <a:srgbClr val="C00000"/>
                </a:solidFill>
              </a:rPr>
              <a:t>一無所知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>
                <a:solidFill>
                  <a:srgbClr val="C00000"/>
                </a:solidFill>
              </a:rPr>
              <a:t>希望透過這次的探究，可以好好的了解老方爺爺，並幫他回想起以前珍貴的回憶，也為他保存這段</a:t>
            </a:r>
            <a:r>
              <a:rPr lang="zh-TW" altLang="en-US" sz="3200" dirty="0" smtClean="0">
                <a:solidFill>
                  <a:srgbClr val="C00000"/>
                </a:solidFill>
              </a:rPr>
              <a:t>記憶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16" y="1888177"/>
            <a:ext cx="3725887" cy="39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72944" y="2478849"/>
            <a:ext cx="9905998" cy="147857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9933FF"/>
                </a:solidFill>
              </a:rPr>
              <a:t>四、難忘的中山回憶</a:t>
            </a:r>
          </a:p>
        </p:txBody>
      </p:sp>
    </p:spTree>
    <p:extLst>
      <p:ext uri="{BB962C8B-B14F-4D97-AF65-F5344CB8AC3E}">
        <p14:creationId xmlns:p14="http://schemas.microsoft.com/office/powerpoint/2010/main" val="10464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933FF"/>
                </a:solidFill>
              </a:rPr>
              <a:t>最難忘的人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FF33CC"/>
                </a:solidFill>
              </a:rPr>
              <a:t>人物</a:t>
            </a:r>
            <a:r>
              <a:rPr lang="en-US" altLang="zh-TW" sz="2800" dirty="0">
                <a:solidFill>
                  <a:srgbClr val="FF33CC"/>
                </a:solidFill>
              </a:rPr>
              <a:t>:</a:t>
            </a:r>
          </a:p>
          <a:p>
            <a:r>
              <a:rPr lang="zh-TW" altLang="en-US" sz="2800" dirty="0">
                <a:solidFill>
                  <a:srgbClr val="FF33CC"/>
                </a:solidFill>
              </a:rPr>
              <a:t>蔡怡琳老師</a:t>
            </a:r>
          </a:p>
          <a:p>
            <a:endParaRPr lang="zh-TW" altLang="en-US" sz="2800" dirty="0">
              <a:solidFill>
                <a:srgbClr val="FF33CC"/>
              </a:solidFill>
            </a:endParaRPr>
          </a:p>
          <a:p>
            <a:r>
              <a:rPr lang="zh-TW" altLang="en-US" sz="2800" dirty="0">
                <a:solidFill>
                  <a:srgbClr val="FF33CC"/>
                </a:solidFill>
              </a:rPr>
              <a:t>原因</a:t>
            </a:r>
            <a:r>
              <a:rPr lang="en-US" altLang="zh-TW" sz="2800" dirty="0">
                <a:solidFill>
                  <a:srgbClr val="FF33CC"/>
                </a:solidFill>
              </a:rPr>
              <a:t>:</a:t>
            </a:r>
          </a:p>
          <a:p>
            <a:r>
              <a:rPr lang="zh-TW" altLang="en-US" sz="2800" dirty="0">
                <a:solidFill>
                  <a:srgbClr val="FF33CC"/>
                </a:solidFill>
              </a:rPr>
              <a:t>遇到困難時，總是會出手幫忙。</a:t>
            </a:r>
          </a:p>
          <a:p>
            <a:r>
              <a:rPr lang="zh-TW" altLang="en-US" sz="2800" dirty="0">
                <a:solidFill>
                  <a:srgbClr val="FF33CC"/>
                </a:solidFill>
              </a:rPr>
              <a:t>想不到要做甚麼時，會一起討論。</a:t>
            </a:r>
          </a:p>
          <a:p>
            <a:r>
              <a:rPr lang="zh-TW" altLang="en-US" sz="2800" dirty="0">
                <a:solidFill>
                  <a:srgbClr val="FF33CC"/>
                </a:solidFill>
              </a:rPr>
              <a:t>會一起談天</a:t>
            </a:r>
            <a:r>
              <a:rPr lang="zh-TW" altLang="en-US" sz="2800" dirty="0" smtClean="0">
                <a:solidFill>
                  <a:srgbClr val="FF33CC"/>
                </a:solidFill>
              </a:rPr>
              <a:t>說笑</a:t>
            </a:r>
            <a:endParaRPr lang="zh-TW" altLang="en-US" sz="2800" dirty="0">
              <a:solidFill>
                <a:srgbClr val="FF33CC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025" y="2270217"/>
            <a:ext cx="3578773" cy="31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3" y="257961"/>
            <a:ext cx="9905998" cy="1478570"/>
          </a:xfrm>
        </p:spPr>
        <p:txBody>
          <a:bodyPr/>
          <a:lstStyle/>
          <a:p>
            <a:r>
              <a:rPr lang="zh-TW" altLang="en-US" dirty="0">
                <a:solidFill>
                  <a:srgbClr val="9933FF"/>
                </a:solidFill>
              </a:rPr>
              <a:t>最難忘的事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3099" y="2294092"/>
            <a:ext cx="3682836" cy="359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FF33CC"/>
                </a:solidFill>
              </a:rPr>
              <a:t>事情</a:t>
            </a:r>
            <a:r>
              <a:rPr lang="en-US" altLang="zh-TW" sz="2800" dirty="0">
                <a:solidFill>
                  <a:srgbClr val="FF33CC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2800" dirty="0">
                <a:solidFill>
                  <a:srgbClr val="FF33CC"/>
                </a:solidFill>
              </a:rPr>
              <a:t>磨豆子、煮豆漿及捏麵條</a:t>
            </a:r>
          </a:p>
          <a:p>
            <a:pPr marL="0" indent="0">
              <a:buNone/>
            </a:pPr>
            <a:endParaRPr lang="zh-TW" altLang="en-US" sz="2800" dirty="0">
              <a:solidFill>
                <a:srgbClr val="FF33CC"/>
              </a:solidFill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FF33CC"/>
                </a:solidFill>
              </a:rPr>
              <a:t>原因</a:t>
            </a:r>
            <a:r>
              <a:rPr lang="en-US" altLang="zh-TW" sz="2800" dirty="0">
                <a:solidFill>
                  <a:srgbClr val="FF33CC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2800" dirty="0">
                <a:solidFill>
                  <a:srgbClr val="FF33CC"/>
                </a:solidFill>
              </a:rPr>
              <a:t>小朋友各個吃得津津有味時，覺得很值得</a:t>
            </a:r>
          </a:p>
          <a:p>
            <a:pPr marL="0" indent="0">
              <a:buNone/>
            </a:pPr>
            <a:endParaRPr lang="zh-TW" altLang="en-US" sz="2800" dirty="0">
              <a:solidFill>
                <a:srgbClr val="FF33CC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990113"/>
            <a:ext cx="5238750" cy="42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933FF"/>
                </a:solidFill>
              </a:rPr>
              <a:t>最難忘的東西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455334"/>
            <a:ext cx="10147300" cy="276436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dirty="0">
                <a:solidFill>
                  <a:srgbClr val="FF33CC"/>
                </a:solidFill>
              </a:rPr>
              <a:t>物品</a:t>
            </a:r>
            <a:r>
              <a:rPr lang="en-US" altLang="zh-TW" sz="2800" dirty="0">
                <a:solidFill>
                  <a:srgbClr val="FF33CC"/>
                </a:solidFill>
              </a:rPr>
              <a:t>:</a:t>
            </a:r>
          </a:p>
          <a:p>
            <a:r>
              <a:rPr lang="zh-TW" altLang="en-US" sz="2800" dirty="0">
                <a:solidFill>
                  <a:srgbClr val="FF33CC"/>
                </a:solidFill>
              </a:rPr>
              <a:t>六甲前面的那一排盆栽</a:t>
            </a:r>
          </a:p>
          <a:p>
            <a:endParaRPr lang="zh-TW" altLang="en-US" sz="2800" dirty="0">
              <a:solidFill>
                <a:srgbClr val="FF33CC"/>
              </a:solidFill>
            </a:endParaRPr>
          </a:p>
          <a:p>
            <a:r>
              <a:rPr lang="zh-TW" altLang="en-US" sz="2800" dirty="0">
                <a:solidFill>
                  <a:srgbClr val="FF33CC"/>
                </a:solidFill>
              </a:rPr>
              <a:t>原因</a:t>
            </a:r>
            <a:r>
              <a:rPr lang="en-US" altLang="zh-TW" sz="2800" dirty="0">
                <a:solidFill>
                  <a:srgbClr val="FF33CC"/>
                </a:solidFill>
              </a:rPr>
              <a:t>:</a:t>
            </a:r>
          </a:p>
          <a:p>
            <a:r>
              <a:rPr lang="zh-TW" altLang="en-US" sz="2800" dirty="0">
                <a:solidFill>
                  <a:srgbClr val="FF33CC"/>
                </a:solidFill>
              </a:rPr>
              <a:t>是老方爺爺親手種的</a:t>
            </a:r>
          </a:p>
          <a:p>
            <a:r>
              <a:rPr lang="zh-TW" altLang="en-US" sz="2800" dirty="0">
                <a:solidFill>
                  <a:srgbClr val="FF33CC"/>
                </a:solidFill>
              </a:rPr>
              <a:t>有成就感也很有親切感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92324"/>
            <a:ext cx="5321300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2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933FF"/>
                </a:solidFill>
              </a:rPr>
              <a:t>難忘的中山回憶 感想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11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33CC"/>
                </a:solidFill>
              </a:rPr>
              <a:t>原來老方爺爺是這麼重感情的人啊</a:t>
            </a:r>
            <a:r>
              <a:rPr lang="en-US" altLang="zh-TW" sz="3600" dirty="0">
                <a:solidFill>
                  <a:srgbClr val="FF33CC"/>
                </a:solidFill>
              </a:rPr>
              <a:t>!</a:t>
            </a:r>
            <a:r>
              <a:rPr lang="zh-TW" altLang="en-US" sz="3600" dirty="0">
                <a:solidFill>
                  <a:srgbClr val="FF33CC"/>
                </a:solidFill>
              </a:rPr>
              <a:t>雖然已經過了一段時間了</a:t>
            </a:r>
            <a:r>
              <a:rPr lang="en-US" altLang="zh-TW" sz="3600" dirty="0">
                <a:solidFill>
                  <a:srgbClr val="FF33CC"/>
                </a:solidFill>
              </a:rPr>
              <a:t>!</a:t>
            </a:r>
            <a:r>
              <a:rPr lang="zh-TW" altLang="en-US" sz="3600" dirty="0">
                <a:solidFill>
                  <a:srgbClr val="FF33CC"/>
                </a:solidFill>
              </a:rPr>
              <a:t>但卻還是記得一清二楚呢</a:t>
            </a:r>
            <a:r>
              <a:rPr lang="en-US" altLang="zh-TW" sz="3600" dirty="0">
                <a:solidFill>
                  <a:srgbClr val="FF33CC"/>
                </a:solidFill>
              </a:rPr>
              <a:t>!</a:t>
            </a:r>
            <a:r>
              <a:rPr lang="zh-TW" altLang="en-US" sz="3600" dirty="0">
                <a:solidFill>
                  <a:srgbClr val="FF33CC"/>
                </a:solidFill>
              </a:rPr>
              <a:t>雖然他早已退休，不過，我們還是對他心存感激</a:t>
            </a:r>
            <a:r>
              <a:rPr lang="zh-TW" altLang="en-US" sz="3600" dirty="0" smtClean="0">
                <a:solidFill>
                  <a:srgbClr val="FF33CC"/>
                </a:solidFill>
              </a:rPr>
              <a:t>。</a:t>
            </a:r>
            <a:endParaRPr lang="zh-TW" altLang="en-US" sz="3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67991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9933FF"/>
                </a:solidFill>
              </a:rPr>
              <a:t>專題研究 感想</a:t>
            </a:r>
            <a:endParaRPr lang="zh-TW" altLang="en-US" sz="5400" dirty="0">
              <a:solidFill>
                <a:srgbClr val="9933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22681" r="12850"/>
          <a:stretch/>
        </p:blipFill>
        <p:spPr>
          <a:xfrm rot="20970980">
            <a:off x="992408" y="2308509"/>
            <a:ext cx="4028340" cy="3237321"/>
          </a:xfrm>
          <a:prstGeom prst="round2Diag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29083" r="12357" b="9844"/>
          <a:stretch/>
        </p:blipFill>
        <p:spPr>
          <a:xfrm rot="1204334">
            <a:off x="7083605" y="2596302"/>
            <a:ext cx="4169172" cy="2903531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7466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C00000"/>
                </a:solidFill>
              </a:rPr>
              <a:t>感想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91578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謝謝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</a:rPr>
              <a:t>鄭老師及黃老師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，他們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</a:rPr>
              <a:t>常鼓勵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我，讓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我們更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</a:rPr>
              <a:t>深入了解周遭的人、事、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物。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</a:rPr>
              <a:t>感謝組員，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</a:rPr>
              <a:t>使我更加有自信，也因為大家的團結合作，我們的報告才能順利完成（湘洛）</a:t>
            </a:r>
          </a:p>
          <a:p>
            <a:pPr marL="0" indent="0">
              <a:buNone/>
            </a:pPr>
            <a:endParaRPr lang="zh-TW" alt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6600"/>
                </a:solidFill>
              </a:rPr>
              <a:t>感想</a:t>
            </a:r>
            <a:endParaRPr lang="zh-TW" altLang="en-US" sz="6000" dirty="0">
              <a:solidFill>
                <a:srgbClr val="FF66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2"/>
                </a:solidFill>
              </a:rPr>
              <a:t>原來學校之前有一位為學校貢獻三十年的老校工，這是非常有意義的。我除了要感謝老師、組員，還要感謝老方爺爺，因為老方爺爺年紀大了，還要為了我們努力回想過去的事，也要感謝老方爺爺對學校的付出。（如依）</a:t>
            </a:r>
          </a:p>
        </p:txBody>
      </p:sp>
    </p:spTree>
    <p:extLst>
      <p:ext uri="{BB962C8B-B14F-4D97-AF65-F5344CB8AC3E}">
        <p14:creationId xmlns:p14="http://schemas.microsoft.com/office/powerpoint/2010/main" val="26945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C000"/>
                </a:solidFill>
              </a:rPr>
              <a:t>感想</a:t>
            </a:r>
            <a:endParaRPr lang="zh-TW" altLang="en-US" sz="60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9933FF"/>
                </a:solidFill>
              </a:rPr>
              <a:t>這學期我們這一組研究的主題是「以校為家的老工友─老方爺爺」，一聽到要訪問老方爺爺，令我既期待又開心。訪問之後，我學到如何訪問一位老人，訪問的時候要很有耐心、仔細聆聽、隨時保持著疑問不斷的追問</a:t>
            </a:r>
            <a:r>
              <a:rPr lang="en-US" altLang="zh-TW" sz="3600" dirty="0">
                <a:solidFill>
                  <a:srgbClr val="9933FF"/>
                </a:solidFill>
              </a:rPr>
              <a:t>……</a:t>
            </a:r>
            <a:r>
              <a:rPr lang="zh-TW" altLang="en-US" sz="3600" dirty="0">
                <a:solidFill>
                  <a:srgbClr val="9933FF"/>
                </a:solidFill>
              </a:rPr>
              <a:t>等</a:t>
            </a:r>
            <a:r>
              <a:rPr lang="zh-TW" altLang="en-US" sz="3600" dirty="0" smtClean="0">
                <a:solidFill>
                  <a:srgbClr val="9933FF"/>
                </a:solidFill>
              </a:rPr>
              <a:t>。（</a:t>
            </a:r>
            <a:r>
              <a:rPr lang="zh-TW" altLang="en-US" sz="3600" dirty="0">
                <a:solidFill>
                  <a:srgbClr val="9933FF"/>
                </a:solidFill>
              </a:rPr>
              <a:t>詳堉）</a:t>
            </a:r>
          </a:p>
        </p:txBody>
      </p:sp>
    </p:spTree>
    <p:extLst>
      <p:ext uri="{BB962C8B-B14F-4D97-AF65-F5344CB8AC3E}">
        <p14:creationId xmlns:p14="http://schemas.microsoft.com/office/powerpoint/2010/main" val="12118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</a:rPr>
              <a:t>感想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6600"/>
                </a:solidFill>
              </a:rPr>
              <a:t>從訪問的內容知道了</a:t>
            </a:r>
            <a:r>
              <a:rPr lang="zh-TW" altLang="en-US" sz="3600" dirty="0" smtClean="0">
                <a:solidFill>
                  <a:srgbClr val="FF6600"/>
                </a:solidFill>
              </a:rPr>
              <a:t>大約三、四十</a:t>
            </a:r>
            <a:r>
              <a:rPr lang="zh-TW" altLang="en-US" sz="3600" dirty="0">
                <a:solidFill>
                  <a:srgbClr val="FF6600"/>
                </a:solidFill>
              </a:rPr>
              <a:t>年前學校的樣子，也了解以前人生活是多辛苦，更了解了老方爺爺以前打仗和在煤球工廠工作的事。這次的研究結果讓我知道一個老工友過去發生過精彩的事。（晉宏）</a:t>
            </a:r>
          </a:p>
        </p:txBody>
      </p:sp>
    </p:spTree>
    <p:extLst>
      <p:ext uri="{BB962C8B-B14F-4D97-AF65-F5344CB8AC3E}">
        <p14:creationId xmlns:p14="http://schemas.microsoft.com/office/powerpoint/2010/main" val="13507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891861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accent5">
                    <a:lumMod val="75000"/>
                  </a:schemeClr>
                </a:solidFill>
              </a:rPr>
              <a:t>訪談問題</a:t>
            </a:r>
            <a:endParaRPr lang="zh-TW" alt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1411" y="2391377"/>
            <a:ext cx="99059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FF0066"/>
                </a:solidFill>
              </a:rPr>
              <a:t>一、老方爺爺簡介</a:t>
            </a:r>
            <a:r>
              <a:rPr lang="en-US" altLang="zh-TW" sz="3200" b="1" dirty="0">
                <a:solidFill>
                  <a:srgbClr val="FF0066"/>
                </a:solidFill>
              </a:rPr>
              <a:t>---</a:t>
            </a:r>
            <a:r>
              <a:rPr lang="zh-TW" altLang="en-US" sz="3200" b="1" dirty="0">
                <a:solidFill>
                  <a:srgbClr val="FF0066"/>
                </a:solidFill>
              </a:rPr>
              <a:t>因戰亂離鄉背井到台灣</a:t>
            </a:r>
            <a:r>
              <a:rPr lang="zh-TW" altLang="en-US" sz="3200" b="1" dirty="0" smtClean="0">
                <a:solidFill>
                  <a:srgbClr val="FF0066"/>
                </a:solidFill>
              </a:rPr>
              <a:t>落地生根</a:t>
            </a:r>
            <a:endParaRPr lang="en-US" altLang="zh-TW" sz="32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66"/>
                </a:solidFill>
              </a:rPr>
              <a:t>二、未到中山前的經歷</a:t>
            </a:r>
            <a:r>
              <a:rPr lang="en-US" altLang="zh-TW" sz="3200" b="1" dirty="0">
                <a:solidFill>
                  <a:srgbClr val="FF0066"/>
                </a:solidFill>
              </a:rPr>
              <a:t>---</a:t>
            </a:r>
            <a:r>
              <a:rPr lang="zh-TW" altLang="en-US" sz="3200" b="1" dirty="0">
                <a:solidFill>
                  <a:srgbClr val="FF0066"/>
                </a:solidFill>
              </a:rPr>
              <a:t>當兵演訓、做粗活</a:t>
            </a:r>
            <a:r>
              <a:rPr lang="zh-TW" altLang="en-US" sz="3200" b="1" dirty="0" smtClean="0">
                <a:solidFill>
                  <a:srgbClr val="FF0066"/>
                </a:solidFill>
              </a:rPr>
              <a:t>過日子</a:t>
            </a:r>
            <a:endParaRPr lang="en-US" altLang="zh-TW" sz="32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66"/>
                </a:solidFill>
              </a:rPr>
              <a:t>三、回憶中山的點點滴</a:t>
            </a:r>
            <a:r>
              <a:rPr lang="zh-TW" altLang="en-US" sz="3200" b="1" dirty="0" smtClean="0">
                <a:solidFill>
                  <a:srgbClr val="FF0066"/>
                </a:solidFill>
              </a:rPr>
              <a:t>滴</a:t>
            </a:r>
            <a:endParaRPr lang="en-US" altLang="zh-TW" sz="32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66"/>
                </a:solidFill>
              </a:rPr>
              <a:t>四、難忘的中山回憶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49" y="3565570"/>
            <a:ext cx="3455715" cy="25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6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chemeClr val="accent2"/>
                </a:solidFill>
              </a:rPr>
              <a:t>感想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</a:rPr>
              <a:t>我們這組介紹的是「老方爺爺」，一開始，必須準備很多東西，還要想問題，雖然上學期已經做過類似的專題，但這次做起來也沒有特別容易。雖然如此，完成了專題也是很有成就感的。（立雅）</a:t>
            </a:r>
          </a:p>
        </p:txBody>
      </p:sp>
    </p:spTree>
    <p:extLst>
      <p:ext uri="{BB962C8B-B14F-4D97-AF65-F5344CB8AC3E}">
        <p14:creationId xmlns:p14="http://schemas.microsoft.com/office/powerpoint/2010/main" val="3777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994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rgbClr val="7030A0"/>
                </a:solidFill>
              </a:rPr>
              <a:t>簡報  結束</a:t>
            </a:r>
            <a:r>
              <a:rPr lang="en-US" altLang="zh-TW" sz="4400" dirty="0" smtClean="0">
                <a:solidFill>
                  <a:srgbClr val="7030A0"/>
                </a:solidFill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</a:rPr>
            </a:br>
            <a:r>
              <a:rPr lang="zh-TW" altLang="en-US" sz="4400" dirty="0" smtClean="0">
                <a:solidFill>
                  <a:srgbClr val="FF0066"/>
                </a:solidFill>
              </a:rPr>
              <a:t>謝謝大家</a:t>
            </a:r>
            <a:endParaRPr lang="zh-TW" altLang="en-US" sz="4400" dirty="0">
              <a:solidFill>
                <a:srgbClr val="FF0066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16681" r="9082" b="357"/>
          <a:stretch/>
        </p:blipFill>
        <p:spPr>
          <a:xfrm rot="20192950">
            <a:off x="654776" y="2368534"/>
            <a:ext cx="4620252" cy="3352926"/>
          </a:xfrm>
          <a:prstGeom prst="wedgeEllipseCallou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18595" r="5116" b="-205"/>
          <a:stretch/>
        </p:blipFill>
        <p:spPr>
          <a:xfrm rot="1305777">
            <a:off x="6980978" y="2020164"/>
            <a:ext cx="4723530" cy="3537665"/>
          </a:xfrm>
          <a:prstGeom prst="wedgeEllipseCallout">
            <a:avLst/>
          </a:prstGeom>
        </p:spPr>
      </p:pic>
    </p:spTree>
    <p:extLst>
      <p:ext uri="{BB962C8B-B14F-4D97-AF65-F5344CB8AC3E}">
        <p14:creationId xmlns:p14="http://schemas.microsoft.com/office/powerpoint/2010/main" val="12574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15289" y="2431553"/>
            <a:ext cx="9905998" cy="1446765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7030A0"/>
                </a:solidFill>
              </a:rPr>
              <a:t>一、老方爺爺</a:t>
            </a:r>
            <a:r>
              <a:rPr lang="zh-TW" altLang="en-US" b="1" dirty="0" smtClean="0">
                <a:solidFill>
                  <a:srgbClr val="7030A0"/>
                </a:solidFill>
              </a:rPr>
              <a:t>簡介</a:t>
            </a:r>
            <a:r>
              <a:rPr lang="en-US" altLang="zh-TW" b="1" dirty="0" smtClean="0">
                <a:solidFill>
                  <a:srgbClr val="7030A0"/>
                </a:solidFill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</a:rPr>
            </a:br>
            <a:r>
              <a:rPr lang="en-US" altLang="zh-TW" b="1" dirty="0" smtClean="0">
                <a:solidFill>
                  <a:srgbClr val="7030A0"/>
                </a:solidFill>
              </a:rPr>
              <a:t>---</a:t>
            </a:r>
            <a:r>
              <a:rPr lang="zh-TW" altLang="en-US" b="1" dirty="0">
                <a:solidFill>
                  <a:srgbClr val="7030A0"/>
                </a:solidFill>
              </a:rPr>
              <a:t>因戰亂離鄉背井到台灣落地生根</a:t>
            </a:r>
          </a:p>
        </p:txBody>
      </p:sp>
    </p:spTree>
    <p:extLst>
      <p:ext uri="{BB962C8B-B14F-4D97-AF65-F5344CB8AC3E}">
        <p14:creationId xmlns:p14="http://schemas.microsoft.com/office/powerpoint/2010/main" val="9892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03325" y="0"/>
            <a:ext cx="9754639" cy="1223284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老方爺爺的基本資料、家世背景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03325" y="1999796"/>
            <a:ext cx="9905999" cy="5223887"/>
          </a:xfrm>
        </p:spPr>
        <p:txBody>
          <a:bodyPr>
            <a:noAutofit/>
          </a:bodyPr>
          <a:lstStyle/>
          <a:p>
            <a:r>
              <a:rPr lang="en-US" altLang="zh-TW" dirty="0">
                <a:solidFill>
                  <a:srgbClr val="FF0066"/>
                </a:solidFill>
              </a:rPr>
              <a:t>1.</a:t>
            </a:r>
            <a:r>
              <a:rPr lang="zh-TW" altLang="en-US" dirty="0">
                <a:solidFill>
                  <a:srgbClr val="FF0066"/>
                </a:solidFill>
              </a:rPr>
              <a:t>姓名</a:t>
            </a:r>
            <a:r>
              <a:rPr lang="en-US" altLang="zh-TW" dirty="0">
                <a:solidFill>
                  <a:srgbClr val="FF0066"/>
                </a:solidFill>
              </a:rPr>
              <a:t>?</a:t>
            </a:r>
          </a:p>
          <a:p>
            <a:r>
              <a:rPr lang="zh-TW" altLang="en-US" dirty="0">
                <a:solidFill>
                  <a:srgbClr val="7030A0"/>
                </a:solidFill>
              </a:rPr>
              <a:t>老方爺爺的名字是「方阿毛」。</a:t>
            </a:r>
          </a:p>
          <a:p>
            <a:r>
              <a:rPr lang="en-US" altLang="zh-TW" dirty="0">
                <a:solidFill>
                  <a:srgbClr val="FF0066"/>
                </a:solidFill>
              </a:rPr>
              <a:t>2.</a:t>
            </a:r>
            <a:r>
              <a:rPr lang="zh-TW" altLang="en-US" dirty="0">
                <a:solidFill>
                  <a:srgbClr val="FF0066"/>
                </a:solidFill>
              </a:rPr>
              <a:t>年齡</a:t>
            </a:r>
            <a:r>
              <a:rPr lang="en-US" altLang="zh-TW" dirty="0">
                <a:solidFill>
                  <a:srgbClr val="FF0066"/>
                </a:solidFill>
              </a:rPr>
              <a:t>〈</a:t>
            </a:r>
            <a:r>
              <a:rPr lang="zh-TW" altLang="en-US" dirty="0">
                <a:solidFill>
                  <a:srgbClr val="FF0066"/>
                </a:solidFill>
              </a:rPr>
              <a:t>今年幾歲</a:t>
            </a:r>
            <a:r>
              <a:rPr lang="en-US" altLang="zh-TW" dirty="0">
                <a:solidFill>
                  <a:srgbClr val="FF0066"/>
                </a:solidFill>
              </a:rPr>
              <a:t>〉?</a:t>
            </a:r>
          </a:p>
          <a:p>
            <a:r>
              <a:rPr lang="zh-TW" altLang="en-US" dirty="0">
                <a:solidFill>
                  <a:srgbClr val="7030A0"/>
                </a:solidFill>
              </a:rPr>
              <a:t>老方爺爺今年</a:t>
            </a:r>
            <a:r>
              <a:rPr lang="en-US" altLang="zh-TW" dirty="0">
                <a:solidFill>
                  <a:srgbClr val="7030A0"/>
                </a:solidFill>
              </a:rPr>
              <a:t>87</a:t>
            </a:r>
            <a:r>
              <a:rPr lang="zh-TW" altLang="en-US" dirty="0">
                <a:solidFill>
                  <a:srgbClr val="7030A0"/>
                </a:solidFill>
              </a:rPr>
              <a:t>歲。</a:t>
            </a:r>
          </a:p>
          <a:p>
            <a:r>
              <a:rPr lang="en-US" altLang="zh-TW" dirty="0">
                <a:solidFill>
                  <a:srgbClr val="FF0066"/>
                </a:solidFill>
              </a:rPr>
              <a:t>3.</a:t>
            </a:r>
            <a:r>
              <a:rPr lang="zh-TW" altLang="en-US" dirty="0">
                <a:solidFill>
                  <a:srgbClr val="FF0066"/>
                </a:solidFill>
              </a:rPr>
              <a:t>老方爺爺有幾個孩子</a:t>
            </a:r>
            <a:r>
              <a:rPr lang="en-US" altLang="zh-TW" dirty="0">
                <a:solidFill>
                  <a:srgbClr val="FF0066"/>
                </a:solidFill>
              </a:rPr>
              <a:t>?</a:t>
            </a:r>
          </a:p>
          <a:p>
            <a:r>
              <a:rPr lang="zh-TW" altLang="en-US" dirty="0">
                <a:solidFill>
                  <a:srgbClr val="7030A0"/>
                </a:solidFill>
              </a:rPr>
              <a:t>方爺爺有</a:t>
            </a:r>
            <a:r>
              <a:rPr lang="en-US" altLang="zh-TW" dirty="0">
                <a:solidFill>
                  <a:srgbClr val="7030A0"/>
                </a:solidFill>
              </a:rPr>
              <a:t>3</a:t>
            </a:r>
            <a:r>
              <a:rPr lang="zh-TW" altLang="en-US" dirty="0">
                <a:solidFill>
                  <a:srgbClr val="7030A0"/>
                </a:solidFill>
              </a:rPr>
              <a:t>個小孩子，</a:t>
            </a:r>
            <a:r>
              <a:rPr lang="en-US" altLang="zh-TW" dirty="0">
                <a:solidFill>
                  <a:srgbClr val="7030A0"/>
                </a:solidFill>
              </a:rPr>
              <a:t>2</a:t>
            </a:r>
            <a:r>
              <a:rPr lang="zh-TW" altLang="en-US" dirty="0">
                <a:solidFill>
                  <a:srgbClr val="7030A0"/>
                </a:solidFill>
              </a:rPr>
              <a:t>個女生</a:t>
            </a:r>
            <a:r>
              <a:rPr lang="en-US" altLang="zh-TW" dirty="0">
                <a:solidFill>
                  <a:srgbClr val="7030A0"/>
                </a:solidFill>
              </a:rPr>
              <a:t>1</a:t>
            </a:r>
            <a:r>
              <a:rPr lang="zh-TW" altLang="en-US" dirty="0">
                <a:solidFill>
                  <a:srgbClr val="7030A0"/>
                </a:solidFill>
              </a:rPr>
              <a:t>個男生，那個男生是我們的校工</a:t>
            </a:r>
            <a:r>
              <a:rPr lang="en-US" altLang="zh-TW" dirty="0">
                <a:solidFill>
                  <a:srgbClr val="7030A0"/>
                </a:solidFill>
              </a:rPr>
              <a:t>---</a:t>
            </a:r>
            <a:r>
              <a:rPr lang="zh-TW" altLang="en-US" dirty="0">
                <a:solidFill>
                  <a:srgbClr val="7030A0"/>
                </a:solidFill>
              </a:rPr>
              <a:t>方叔叔。</a:t>
            </a:r>
          </a:p>
          <a:p>
            <a:r>
              <a:rPr lang="en-US" altLang="zh-TW" dirty="0">
                <a:solidFill>
                  <a:srgbClr val="FF0066"/>
                </a:solidFill>
              </a:rPr>
              <a:t>4.</a:t>
            </a:r>
            <a:r>
              <a:rPr lang="zh-TW" altLang="en-US" dirty="0">
                <a:solidFill>
                  <a:srgbClr val="FF0066"/>
                </a:solidFill>
              </a:rPr>
              <a:t>老方爺爺的老家在哪裡</a:t>
            </a:r>
            <a:r>
              <a:rPr lang="en-US" altLang="zh-TW" dirty="0">
                <a:solidFill>
                  <a:srgbClr val="FF0066"/>
                </a:solidFill>
              </a:rPr>
              <a:t>?</a:t>
            </a:r>
          </a:p>
          <a:p>
            <a:r>
              <a:rPr lang="zh-TW" altLang="en-US" dirty="0"/>
              <a:t>老方爺爺的家住在「中國大陸 浙江省 定海縣的舟山群島」。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149" y="1736240"/>
            <a:ext cx="3067220" cy="25517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906" y="2465169"/>
            <a:ext cx="2274566" cy="32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778" y="273132"/>
            <a:ext cx="7321803" cy="843148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</a:rPr>
              <a:t>老方爺爺的基本資料、家世背景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779" y="1350852"/>
            <a:ext cx="7458745" cy="4640044"/>
          </a:xfrm>
        </p:spPr>
        <p:txBody>
          <a:bodyPr>
            <a:noAutofit/>
          </a:bodyPr>
          <a:lstStyle/>
          <a:p>
            <a:r>
              <a:rPr lang="en-US" altLang="zh-TW" sz="2000" dirty="0">
                <a:solidFill>
                  <a:srgbClr val="FF0066"/>
                </a:solidFill>
              </a:rPr>
              <a:t>5.</a:t>
            </a:r>
            <a:r>
              <a:rPr lang="zh-TW" altLang="en-US" sz="2000" dirty="0">
                <a:solidFill>
                  <a:srgbClr val="FF0066"/>
                </a:solidFill>
              </a:rPr>
              <a:t>老方爺爺離開家的時候幾歲</a:t>
            </a:r>
            <a:r>
              <a:rPr lang="en-US" altLang="zh-TW" sz="2000" dirty="0">
                <a:solidFill>
                  <a:srgbClr val="FF0066"/>
                </a:solidFill>
              </a:rPr>
              <a:t>?</a:t>
            </a:r>
          </a:p>
          <a:p>
            <a:r>
              <a:rPr lang="zh-TW" altLang="en-US" sz="2000" dirty="0">
                <a:solidFill>
                  <a:srgbClr val="7030A0"/>
                </a:solidFill>
              </a:rPr>
              <a:t>老方爺爺離開家的時候，是</a:t>
            </a:r>
            <a:r>
              <a:rPr lang="en-US" altLang="zh-TW" sz="2000" dirty="0">
                <a:solidFill>
                  <a:srgbClr val="7030A0"/>
                </a:solidFill>
              </a:rPr>
              <a:t>18</a:t>
            </a:r>
            <a:r>
              <a:rPr lang="zh-TW" altLang="en-US" sz="2000" dirty="0">
                <a:solidFill>
                  <a:srgbClr val="7030A0"/>
                </a:solidFill>
              </a:rPr>
              <a:t>歲。</a:t>
            </a:r>
          </a:p>
          <a:p>
            <a:r>
              <a:rPr lang="en-US" altLang="zh-TW" sz="2000" dirty="0">
                <a:solidFill>
                  <a:srgbClr val="FF0066"/>
                </a:solidFill>
              </a:rPr>
              <a:t>6.</a:t>
            </a:r>
            <a:r>
              <a:rPr lang="zh-TW" altLang="en-US" sz="2000" dirty="0">
                <a:solidFill>
                  <a:srgbClr val="FF0066"/>
                </a:solidFill>
              </a:rPr>
              <a:t>老方爺爺為甚麼會來台灣</a:t>
            </a:r>
            <a:r>
              <a:rPr lang="en-US" altLang="zh-TW" sz="2000" dirty="0">
                <a:solidFill>
                  <a:srgbClr val="FF0066"/>
                </a:solidFill>
              </a:rPr>
              <a:t>? </a:t>
            </a:r>
          </a:p>
          <a:p>
            <a:r>
              <a:rPr lang="zh-TW" altLang="en-US" sz="2000" dirty="0" smtClean="0">
                <a:solidFill>
                  <a:srgbClr val="7030A0"/>
                </a:solidFill>
              </a:rPr>
              <a:t>中國大陸</a:t>
            </a:r>
            <a:r>
              <a:rPr lang="zh-TW" altLang="en-US" sz="2000" dirty="0">
                <a:solidFill>
                  <a:srgbClr val="7030A0"/>
                </a:solidFill>
              </a:rPr>
              <a:t>發生戰爭，國民黨戰敗</a:t>
            </a:r>
            <a:r>
              <a:rPr lang="zh-TW" altLang="en-US" sz="2000" dirty="0" smtClean="0">
                <a:solidFill>
                  <a:srgbClr val="7030A0"/>
                </a:solidFill>
              </a:rPr>
              <a:t>，跟著</a:t>
            </a:r>
            <a:r>
              <a:rPr lang="zh-TW" altLang="en-US" sz="2000" dirty="0">
                <a:solidFill>
                  <a:srgbClr val="7030A0"/>
                </a:solidFill>
              </a:rPr>
              <a:t>國民黨撤退到台灣。</a:t>
            </a:r>
          </a:p>
          <a:p>
            <a:r>
              <a:rPr lang="en-US" altLang="zh-TW" sz="2000" dirty="0">
                <a:solidFill>
                  <a:srgbClr val="FF0066"/>
                </a:solidFill>
              </a:rPr>
              <a:t>7.</a:t>
            </a:r>
            <a:r>
              <a:rPr lang="zh-TW" altLang="en-US" sz="2000" dirty="0">
                <a:solidFill>
                  <a:srgbClr val="FF0066"/>
                </a:solidFill>
              </a:rPr>
              <a:t>老方爺爺曾經回過老家嗎</a:t>
            </a:r>
            <a:r>
              <a:rPr lang="en-US" altLang="zh-TW" sz="2000" dirty="0">
                <a:solidFill>
                  <a:srgbClr val="FF0066"/>
                </a:solidFill>
              </a:rPr>
              <a:t>?</a:t>
            </a:r>
            <a:r>
              <a:rPr lang="zh-TW" altLang="en-US" sz="2000" dirty="0">
                <a:solidFill>
                  <a:srgbClr val="FF0066"/>
                </a:solidFill>
              </a:rPr>
              <a:t>如果有的話，回去幾次</a:t>
            </a:r>
            <a:r>
              <a:rPr lang="en-US" altLang="zh-TW" sz="2000" dirty="0">
                <a:solidFill>
                  <a:srgbClr val="FF0066"/>
                </a:solidFill>
              </a:rPr>
              <a:t>?</a:t>
            </a:r>
          </a:p>
          <a:p>
            <a:r>
              <a:rPr lang="zh-TW" altLang="en-US" sz="2000" dirty="0">
                <a:solidFill>
                  <a:srgbClr val="7030A0"/>
                </a:solidFill>
              </a:rPr>
              <a:t>老方爺爺回他的家</a:t>
            </a:r>
            <a:r>
              <a:rPr lang="en-US" altLang="zh-TW" sz="2000" dirty="0">
                <a:solidFill>
                  <a:srgbClr val="7030A0"/>
                </a:solidFill>
              </a:rPr>
              <a:t>4</a:t>
            </a:r>
            <a:r>
              <a:rPr lang="zh-TW" altLang="en-US" sz="2000" dirty="0">
                <a:solidFill>
                  <a:srgbClr val="7030A0"/>
                </a:solidFill>
              </a:rPr>
              <a:t>次。</a:t>
            </a:r>
          </a:p>
          <a:p>
            <a:r>
              <a:rPr lang="en-US" altLang="zh-TW" sz="2000" dirty="0">
                <a:solidFill>
                  <a:srgbClr val="FF0066"/>
                </a:solidFill>
              </a:rPr>
              <a:t>8.</a:t>
            </a:r>
            <a:r>
              <a:rPr lang="zh-TW" altLang="en-US" sz="2000" dirty="0">
                <a:solidFill>
                  <a:srgbClr val="FF0066"/>
                </a:solidFill>
              </a:rPr>
              <a:t>老方爺爺的家裡還有什麼親人</a:t>
            </a:r>
            <a:r>
              <a:rPr lang="en-US" altLang="zh-TW" sz="2000" dirty="0">
                <a:solidFill>
                  <a:srgbClr val="FF0066"/>
                </a:solidFill>
              </a:rPr>
              <a:t>?</a:t>
            </a:r>
            <a:r>
              <a:rPr lang="zh-TW" altLang="en-US" sz="2000" dirty="0">
                <a:solidFill>
                  <a:srgbClr val="FF0066"/>
                </a:solidFill>
              </a:rPr>
              <a:t>都還有聯絡嗎</a:t>
            </a:r>
            <a:r>
              <a:rPr lang="en-US" altLang="zh-TW" sz="2000" dirty="0">
                <a:solidFill>
                  <a:srgbClr val="FF0066"/>
                </a:solidFill>
              </a:rPr>
              <a:t>?</a:t>
            </a:r>
          </a:p>
          <a:p>
            <a:r>
              <a:rPr lang="zh-TW" altLang="en-US" sz="2000" dirty="0" smtClean="0"/>
              <a:t>有</a:t>
            </a:r>
            <a:r>
              <a:rPr lang="en-US" altLang="zh-TW" sz="2000" dirty="0" smtClean="0"/>
              <a:t>5</a:t>
            </a:r>
            <a:r>
              <a:rPr lang="zh-TW" altLang="en-US" sz="2000" dirty="0"/>
              <a:t>個</a:t>
            </a:r>
            <a:r>
              <a:rPr lang="zh-TW" altLang="en-US" sz="2000" dirty="0" smtClean="0"/>
              <a:t>弟弟</a:t>
            </a:r>
            <a:endParaRPr lang="en-US" altLang="zh-TW" sz="2000" dirty="0" smtClean="0"/>
          </a:p>
          <a:p>
            <a:r>
              <a:rPr lang="zh-TW" altLang="en-US" sz="2000" dirty="0" smtClean="0"/>
              <a:t>過年打電話聯絡</a:t>
            </a:r>
            <a:endParaRPr lang="en-US" altLang="zh-TW" sz="2000" dirty="0" smtClean="0"/>
          </a:p>
          <a:p>
            <a:r>
              <a:rPr lang="zh-TW" altLang="en-US" sz="2000" dirty="0" smtClean="0"/>
              <a:t>第一次回家看到媽媽，後來媽媽過世</a:t>
            </a:r>
            <a:r>
              <a:rPr lang="zh-TW" altLang="en-US" sz="2000" dirty="0"/>
              <a:t>了，他很傷心。</a:t>
            </a:r>
          </a:p>
          <a:p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14" y="729684"/>
            <a:ext cx="4705904" cy="5160478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11351172" y="4286992"/>
            <a:ext cx="0" cy="576670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9881" y="308852"/>
            <a:ext cx="9905998" cy="1478570"/>
          </a:xfrm>
        </p:spPr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一、老方爺爺簡介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---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因戰亂離鄉背井到台灣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落地生根  感想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737" y="2770650"/>
            <a:ext cx="4649916" cy="293646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66"/>
                </a:solidFill>
              </a:rPr>
              <a:t>原來老方爺爺發生過那麼多事情啊</a:t>
            </a:r>
            <a:r>
              <a:rPr lang="en-US" altLang="zh-TW" sz="3200" dirty="0" smtClean="0">
                <a:solidFill>
                  <a:srgbClr val="FF0066"/>
                </a:solidFill>
              </a:rPr>
              <a:t>!</a:t>
            </a:r>
            <a:r>
              <a:rPr lang="zh-TW" altLang="en-US" sz="3200" dirty="0" smtClean="0">
                <a:solidFill>
                  <a:srgbClr val="FF0066"/>
                </a:solidFill>
              </a:rPr>
              <a:t>原本我都還不知道呢</a:t>
            </a:r>
            <a:r>
              <a:rPr lang="en-US" altLang="zh-TW" sz="3200" dirty="0" smtClean="0">
                <a:solidFill>
                  <a:srgbClr val="FF0066"/>
                </a:solidFill>
              </a:rPr>
              <a:t>!</a:t>
            </a:r>
            <a:r>
              <a:rPr lang="zh-TW" altLang="en-US" sz="3200" dirty="0" smtClean="0">
                <a:solidFill>
                  <a:srgbClr val="FF0066"/>
                </a:solidFill>
              </a:rPr>
              <a:t>不過呢</a:t>
            </a:r>
            <a:r>
              <a:rPr lang="en-US" altLang="zh-TW" sz="3200" dirty="0" smtClean="0">
                <a:solidFill>
                  <a:srgbClr val="FF0066"/>
                </a:solidFill>
              </a:rPr>
              <a:t>~</a:t>
            </a:r>
            <a:r>
              <a:rPr lang="zh-TW" altLang="en-US" sz="3200" dirty="0" smtClean="0">
                <a:solidFill>
                  <a:srgbClr val="FF0066"/>
                </a:solidFill>
              </a:rPr>
              <a:t>多虧了走讀社區的活動，使我對老方爺爺更加了解。</a:t>
            </a:r>
            <a:endParaRPr lang="zh-TW" altLang="en-US" sz="3200" dirty="0">
              <a:solidFill>
                <a:srgbClr val="FF0066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90" y="2471066"/>
            <a:ext cx="6279711" cy="35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15289" y="2431553"/>
            <a:ext cx="9905998" cy="1446765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二、未到中山前的</a:t>
            </a:r>
            <a:r>
              <a:rPr lang="zh-TW" altLang="en-US" b="1" dirty="0" smtClean="0">
                <a:solidFill>
                  <a:srgbClr val="002060"/>
                </a:solidFill>
              </a:rPr>
              <a:t>經歷</a:t>
            </a:r>
            <a:r>
              <a:rPr lang="en-US" altLang="zh-TW" b="1" dirty="0" smtClean="0">
                <a:solidFill>
                  <a:srgbClr val="002060"/>
                </a:solidFill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</a:rPr>
            </a:br>
            <a:r>
              <a:rPr lang="en-US" altLang="zh-TW" b="1" dirty="0" smtClean="0">
                <a:solidFill>
                  <a:srgbClr val="002060"/>
                </a:solidFill>
              </a:rPr>
              <a:t>---</a:t>
            </a:r>
            <a:r>
              <a:rPr lang="zh-TW" altLang="en-US" b="1" dirty="0">
                <a:solidFill>
                  <a:srgbClr val="002060"/>
                </a:solidFill>
              </a:rPr>
              <a:t>當兵演訓、做粗活過日子</a:t>
            </a:r>
            <a:endParaRPr lang="en-US" altLang="zh-TW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207" y="292057"/>
            <a:ext cx="9905998" cy="147857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1.</a:t>
            </a:r>
            <a:r>
              <a:rPr lang="zh-TW" altLang="en-US" dirty="0" smtClean="0">
                <a:solidFill>
                  <a:srgbClr val="002060"/>
                </a:solidFill>
              </a:rPr>
              <a:t>當</a:t>
            </a:r>
            <a:r>
              <a:rPr lang="zh-TW" altLang="en-US" dirty="0">
                <a:solidFill>
                  <a:srgbClr val="002060"/>
                </a:solidFill>
              </a:rPr>
              <a:t>了幾年兵？當兵時主要的工作是什麼？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3065" y="2914265"/>
            <a:ext cx="4514193" cy="304772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老方爺爺當了十年的兵</a:t>
            </a:r>
          </a:p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老方爺爺當兵主要是打靶、到處去受訓、隨時準備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</a:rPr>
              <a:t>打仗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06" y="2068183"/>
            <a:ext cx="5085791" cy="38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384</TotalTime>
  <Words>1292</Words>
  <Application>Microsoft Office PowerPoint</Application>
  <PresentationFormat>自訂</PresentationFormat>
  <Paragraphs>110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回顧</vt:lpstr>
      <vt:lpstr>以校為家的老工友 ___老方爺爺</vt:lpstr>
      <vt:lpstr>前言</vt:lpstr>
      <vt:lpstr>訪談問題</vt:lpstr>
      <vt:lpstr>一、老方爺爺簡介 ---因戰亂離鄉背井到台灣落地生根</vt:lpstr>
      <vt:lpstr>老方爺爺的基本資料、家世背景</vt:lpstr>
      <vt:lpstr>老方爺爺的基本資料、家世背景</vt:lpstr>
      <vt:lpstr>一、老方爺爺簡介---因戰亂離鄉背井到台灣落地生根  感想</vt:lpstr>
      <vt:lpstr>二、未到中山前的經歷 ---當兵演訓、做粗活過日子</vt:lpstr>
      <vt:lpstr>1.當了幾年兵？當兵時主要的工作是什麼？</vt:lpstr>
      <vt:lpstr>2.幾歲的時候退伍的？做過哪些工作？</vt:lpstr>
      <vt:lpstr>3.後來為什麼會到學校工作？</vt:lpstr>
      <vt:lpstr>二、特殊經歷  感想</vt:lpstr>
      <vt:lpstr>三、回憶中山的點點滴滴</vt:lpstr>
      <vt:lpstr>三、回憶中山的點點滴滴</vt:lpstr>
      <vt:lpstr>三、回憶中山的點點滴滴</vt:lpstr>
      <vt:lpstr>最開心的事</vt:lpstr>
      <vt:lpstr>最生氣的事</vt:lpstr>
      <vt:lpstr>困難的事</vt:lpstr>
      <vt:lpstr>三、回憶中山的點點滴滴  感想</vt:lpstr>
      <vt:lpstr>四、難忘的中山回憶</vt:lpstr>
      <vt:lpstr>最難忘的人</vt:lpstr>
      <vt:lpstr>最難忘的事</vt:lpstr>
      <vt:lpstr>最難忘的東西</vt:lpstr>
      <vt:lpstr>難忘的中山回憶 感想</vt:lpstr>
      <vt:lpstr>專題研究 感想</vt:lpstr>
      <vt:lpstr>感想</vt:lpstr>
      <vt:lpstr>感想</vt:lpstr>
      <vt:lpstr>感想</vt:lpstr>
      <vt:lpstr>感想</vt:lpstr>
      <vt:lpstr>感想</vt:lpstr>
      <vt:lpstr>簡報  結束 謝謝大家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CYCuser</dc:creator>
  <cp:lastModifiedBy>USER</cp:lastModifiedBy>
  <cp:revision>45</cp:revision>
  <dcterms:created xsi:type="dcterms:W3CDTF">2016-05-26T05:08:29Z</dcterms:created>
  <dcterms:modified xsi:type="dcterms:W3CDTF">2016-06-27T00:52:41Z</dcterms:modified>
</cp:coreProperties>
</file>