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57" r:id="rId3"/>
    <p:sldId id="265" r:id="rId4"/>
    <p:sldId id="266" r:id="rId5"/>
    <p:sldId id="267" r:id="rId6"/>
    <p:sldId id="275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8" r:id="rId15"/>
    <p:sldId id="269" r:id="rId16"/>
    <p:sldId id="270" r:id="rId17"/>
    <p:sldId id="276" r:id="rId18"/>
    <p:sldId id="271" r:id="rId19"/>
    <p:sldId id="272" r:id="rId20"/>
    <p:sldId id="277" r:id="rId21"/>
    <p:sldId id="273" r:id="rId22"/>
    <p:sldId id="278" r:id="rId23"/>
    <p:sldId id="279" r:id="rId24"/>
    <p:sldId id="280" r:id="rId25"/>
    <p:sldId id="274" r:id="rId2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52" autoAdjust="0"/>
    <p:restoredTop sz="94660"/>
  </p:normalViewPr>
  <p:slideViewPr>
    <p:cSldViewPr snapToGrid="0">
      <p:cViewPr varScale="1">
        <p:scale>
          <a:sx n="68" d="100"/>
          <a:sy n="68" d="100"/>
        </p:scale>
        <p:origin x="-56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C575A4D-EA44-4E28-A1A9-8EF47DDBA7B1}" type="datetimeFigureOut">
              <a:rPr lang="zh-TW" altLang="en-US" smtClean="0"/>
              <a:pPr/>
              <a:t>2017/4/13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8ECCC5B-0F8A-4EED-9FF3-E1BEA43CF36D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85304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75A4D-EA44-4E28-A1A9-8EF47DDBA7B1}" type="datetimeFigureOut">
              <a:rPr lang="zh-TW" altLang="en-US" smtClean="0"/>
              <a:pPr/>
              <a:t>2017/4/13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CCC5B-0F8A-4EED-9FF3-E1BEA43CF3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8112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75A4D-EA44-4E28-A1A9-8EF47DDBA7B1}" type="datetimeFigureOut">
              <a:rPr lang="zh-TW" altLang="en-US" smtClean="0"/>
              <a:pPr/>
              <a:t>2017/4/13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CCC5B-0F8A-4EED-9FF3-E1BEA43CF3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8392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75A4D-EA44-4E28-A1A9-8EF47DDBA7B1}" type="datetimeFigureOut">
              <a:rPr lang="zh-TW" altLang="en-US" smtClean="0"/>
              <a:pPr/>
              <a:t>2017/4/13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CCC5B-0F8A-4EED-9FF3-E1BEA43CF36D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7617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75A4D-EA44-4E28-A1A9-8EF47DDBA7B1}" type="datetimeFigureOut">
              <a:rPr lang="zh-TW" altLang="en-US" smtClean="0"/>
              <a:pPr/>
              <a:t>2017/4/13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CCC5B-0F8A-4EED-9FF3-E1BEA43CF3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8911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75A4D-EA44-4E28-A1A9-8EF47DDBA7B1}" type="datetimeFigureOut">
              <a:rPr lang="zh-TW" altLang="en-US" smtClean="0"/>
              <a:pPr/>
              <a:t>2017/4/13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CCC5B-0F8A-4EED-9FF3-E1BEA43CF3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2081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75A4D-EA44-4E28-A1A9-8EF47DDBA7B1}" type="datetimeFigureOut">
              <a:rPr lang="zh-TW" altLang="en-US" smtClean="0"/>
              <a:pPr/>
              <a:t>2017/4/13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CCC5B-0F8A-4EED-9FF3-E1BEA43CF3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5381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75A4D-EA44-4E28-A1A9-8EF47DDBA7B1}" type="datetimeFigureOut">
              <a:rPr lang="zh-TW" altLang="en-US" smtClean="0"/>
              <a:pPr/>
              <a:t>2017/4/13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CCC5B-0F8A-4EED-9FF3-E1BEA43CF3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8493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75A4D-EA44-4E28-A1A9-8EF47DDBA7B1}" type="datetimeFigureOut">
              <a:rPr lang="zh-TW" altLang="en-US" smtClean="0"/>
              <a:pPr/>
              <a:t>2017/4/13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CCC5B-0F8A-4EED-9FF3-E1BEA43CF3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2369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75A4D-EA44-4E28-A1A9-8EF47DDBA7B1}" type="datetimeFigureOut">
              <a:rPr lang="zh-TW" altLang="en-US" smtClean="0"/>
              <a:pPr/>
              <a:t>2017/4/13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CCC5B-0F8A-4EED-9FF3-E1BEA43CF3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0567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75A4D-EA44-4E28-A1A9-8EF47DDBA7B1}" type="datetimeFigureOut">
              <a:rPr lang="zh-TW" altLang="en-US" smtClean="0"/>
              <a:pPr/>
              <a:t>2017/4/13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CCC5B-0F8A-4EED-9FF3-E1BEA43CF3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5890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75A4D-EA44-4E28-A1A9-8EF47DDBA7B1}" type="datetimeFigureOut">
              <a:rPr lang="zh-TW" altLang="en-US" smtClean="0"/>
              <a:pPr/>
              <a:t>2017/4/13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CCC5B-0F8A-4EED-9FF3-E1BEA43CF3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7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75A4D-EA44-4E28-A1A9-8EF47DDBA7B1}" type="datetimeFigureOut">
              <a:rPr lang="zh-TW" altLang="en-US" smtClean="0"/>
              <a:pPr/>
              <a:t>2017/4/13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CCC5B-0F8A-4EED-9FF3-E1BEA43CF3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161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75A4D-EA44-4E28-A1A9-8EF47DDBA7B1}" type="datetimeFigureOut">
              <a:rPr lang="zh-TW" altLang="en-US" smtClean="0"/>
              <a:pPr/>
              <a:t>2017/4/13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CCC5B-0F8A-4EED-9FF3-E1BEA43CF3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4696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75A4D-EA44-4E28-A1A9-8EF47DDBA7B1}" type="datetimeFigureOut">
              <a:rPr lang="zh-TW" altLang="en-US" smtClean="0"/>
              <a:pPr/>
              <a:t>2017/4/13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CCC5B-0F8A-4EED-9FF3-E1BEA43CF3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3642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75A4D-EA44-4E28-A1A9-8EF47DDBA7B1}" type="datetimeFigureOut">
              <a:rPr lang="zh-TW" altLang="en-US" smtClean="0"/>
              <a:pPr/>
              <a:t>2017/4/13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CCC5B-0F8A-4EED-9FF3-E1BEA43CF3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4381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75A4D-EA44-4E28-A1A9-8EF47DDBA7B1}" type="datetimeFigureOut">
              <a:rPr lang="zh-TW" altLang="en-US" smtClean="0"/>
              <a:pPr/>
              <a:t>2017/4/13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CCC5B-0F8A-4EED-9FF3-E1BEA43CF3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9041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C575A4D-EA44-4E28-A1A9-8EF47DDBA7B1}" type="datetimeFigureOut">
              <a:rPr lang="zh-TW" altLang="en-US" smtClean="0"/>
              <a:pPr/>
              <a:t>2017/4/13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8ECCC5B-0F8A-4EED-9FF3-E1BEA43CF36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847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dirty="0" smtClean="0"/>
              <a:t/>
            </a:r>
            <a:br>
              <a:rPr lang="zh-TW" altLang="en-US" dirty="0" smtClean="0"/>
            </a:br>
            <a:r>
              <a:rPr lang="zh-TW" altLang="en-US" dirty="0"/>
              <a:t>石硦光廊故事牆知多少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/>
              <a:t>凃思妤、黃凱微、楊宗緯、葉立雅、楊佳澄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7897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84311" y="268015"/>
            <a:ext cx="10018713" cy="1560786"/>
          </a:xfrm>
        </p:spPr>
        <p:txBody>
          <a:bodyPr>
            <a:normAutofit/>
          </a:bodyPr>
          <a:lstStyle/>
          <a:p>
            <a:r>
              <a:rPr lang="zh-TW" altLang="en-US" sz="6600" dirty="0" smtClean="0">
                <a:solidFill>
                  <a:srgbClr val="FFC000"/>
                </a:solidFill>
              </a:rPr>
              <a:t>七座鐵雕之</a:t>
            </a:r>
            <a:r>
              <a:rPr lang="en-US" altLang="zh-TW" sz="6600" dirty="0" smtClean="0">
                <a:solidFill>
                  <a:srgbClr val="FFC000"/>
                </a:solidFill>
              </a:rPr>
              <a:t>---</a:t>
            </a:r>
            <a:r>
              <a:rPr lang="zh-TW" altLang="en-US" sz="6600" dirty="0" smtClean="0">
                <a:solidFill>
                  <a:srgbClr val="FFC000"/>
                </a:solidFill>
              </a:rPr>
              <a:t>油、栗</a:t>
            </a:r>
            <a:endParaRPr lang="zh-TW" altLang="en-US" sz="6600" dirty="0">
              <a:solidFill>
                <a:srgbClr val="FFC000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14979" y="1802607"/>
            <a:ext cx="4607188" cy="576262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4000" dirty="0" smtClean="0"/>
              <a:t>油</a:t>
            </a:r>
            <a:r>
              <a:rPr lang="en-US" altLang="zh-TW" sz="4000" dirty="0" smtClean="0"/>
              <a:t>--</a:t>
            </a:r>
            <a:r>
              <a:rPr lang="zh-TW" altLang="en-US" sz="4000" dirty="0" smtClean="0"/>
              <a:t>苦茶油</a:t>
            </a:r>
            <a:endParaRPr lang="zh-TW" altLang="en-US" sz="4000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05" y="2414753"/>
            <a:ext cx="4679365" cy="3509525"/>
          </a:xfrm>
          <a:prstGeom prst="rect">
            <a:avLst/>
          </a:prstGeo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880487" y="1853519"/>
            <a:ext cx="4622537" cy="576262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4000" dirty="0" smtClean="0"/>
              <a:t>栗</a:t>
            </a:r>
            <a:r>
              <a:rPr lang="en-US" altLang="zh-TW" sz="4000" dirty="0" smtClean="0"/>
              <a:t>--</a:t>
            </a:r>
            <a:r>
              <a:rPr lang="zh-TW" altLang="en-US" sz="4000" dirty="0" smtClean="0"/>
              <a:t>黃金板栗</a:t>
            </a:r>
            <a:endParaRPr lang="zh-TW" altLang="en-US" sz="4000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836" y="2424443"/>
            <a:ext cx="4684386" cy="35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8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600" dirty="0" smtClean="0">
                <a:solidFill>
                  <a:srgbClr val="92D050"/>
                </a:solidFill>
              </a:rPr>
              <a:t>七座鐵雕之</a:t>
            </a:r>
            <a:r>
              <a:rPr lang="en-US" altLang="zh-TW" sz="6600" dirty="0" smtClean="0">
                <a:solidFill>
                  <a:srgbClr val="92D050"/>
                </a:solidFill>
              </a:rPr>
              <a:t>---</a:t>
            </a:r>
            <a:r>
              <a:rPr lang="zh-TW" altLang="en-US" sz="6600" dirty="0" smtClean="0">
                <a:solidFill>
                  <a:srgbClr val="92D050"/>
                </a:solidFill>
              </a:rPr>
              <a:t>林</a:t>
            </a:r>
            <a:endParaRPr lang="zh-TW" altLang="en-US" sz="6600" dirty="0">
              <a:solidFill>
                <a:srgbClr val="92D05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657730" y="1268726"/>
            <a:ext cx="10018713" cy="13168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000" dirty="0" smtClean="0">
                <a:solidFill>
                  <a:srgbClr val="FF0000"/>
                </a:solidFill>
              </a:rPr>
              <a:t>林</a:t>
            </a:r>
            <a:r>
              <a:rPr lang="en-US" altLang="zh-TW" sz="4000" dirty="0" smtClean="0">
                <a:solidFill>
                  <a:srgbClr val="FF0000"/>
                </a:solidFill>
              </a:rPr>
              <a:t>--</a:t>
            </a:r>
            <a:r>
              <a:rPr lang="zh-TW" altLang="en-US" sz="4000" dirty="0" smtClean="0">
                <a:solidFill>
                  <a:srgbClr val="FF0000"/>
                </a:solidFill>
              </a:rPr>
              <a:t>石硦林場｛天望崎自然教學園區｝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296" y="2420691"/>
            <a:ext cx="4615892" cy="345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598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7013" y="0"/>
            <a:ext cx="10018713" cy="1752599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四、石</a:t>
            </a:r>
            <a:r>
              <a:rPr lang="zh-TW" altLang="en-US" dirty="0">
                <a:solidFill>
                  <a:srgbClr val="FF0000"/>
                </a:solidFill>
              </a:rPr>
              <a:t>硦光廊故事牆有什麼特色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362608" y="1425197"/>
            <a:ext cx="10597056" cy="3489970"/>
          </a:xfrm>
        </p:spPr>
        <p:txBody>
          <a:bodyPr>
            <a:normAutofit/>
          </a:bodyPr>
          <a:lstStyle/>
          <a:p>
            <a:r>
              <a:rPr lang="en-US" altLang="zh-TW" sz="3200" dirty="0" smtClean="0"/>
              <a:t>1.</a:t>
            </a:r>
            <a:r>
              <a:rPr lang="zh-TW" altLang="en-US" sz="3200" dirty="0" smtClean="0"/>
              <a:t>石</a:t>
            </a:r>
            <a:r>
              <a:rPr lang="zh-TW" altLang="en-US" sz="3200" dirty="0"/>
              <a:t>硦光廊故事牆是社區和學校</a:t>
            </a:r>
            <a:r>
              <a:rPr lang="zh-TW" altLang="en-US" sz="3200" dirty="0">
                <a:solidFill>
                  <a:srgbClr val="FF0000"/>
                </a:solidFill>
              </a:rPr>
              <a:t>共同</a:t>
            </a:r>
            <a:r>
              <a:rPr lang="zh-TW" altLang="en-US" sz="3200" dirty="0" smtClean="0">
                <a:solidFill>
                  <a:srgbClr val="FF0000"/>
                </a:solidFill>
              </a:rPr>
              <a:t>營造</a:t>
            </a:r>
            <a:r>
              <a:rPr lang="zh-TW" altLang="en-US" sz="3200" dirty="0" smtClean="0"/>
              <a:t>的。</a:t>
            </a:r>
            <a:endParaRPr lang="en-US" altLang="zh-TW" sz="3200" dirty="0" smtClean="0"/>
          </a:p>
          <a:p>
            <a:r>
              <a:rPr lang="en-US" altLang="zh-TW" sz="3200" dirty="0" smtClean="0"/>
              <a:t>2.</a:t>
            </a:r>
            <a:r>
              <a:rPr lang="zh-TW" altLang="en-US" sz="3200" dirty="0" smtClean="0"/>
              <a:t>「</a:t>
            </a:r>
            <a:r>
              <a:rPr lang="zh-TW" altLang="en-US" sz="3200" dirty="0"/>
              <a:t>石硦光廊」是以</a:t>
            </a:r>
            <a:r>
              <a:rPr lang="zh-TW" altLang="en-US" sz="3200" dirty="0">
                <a:solidFill>
                  <a:srgbClr val="FF0000"/>
                </a:solidFill>
              </a:rPr>
              <a:t>故事牆</a:t>
            </a:r>
            <a:r>
              <a:rPr lang="zh-TW" altLang="en-US" sz="3200" dirty="0"/>
              <a:t>來呈現的</a:t>
            </a:r>
            <a:r>
              <a:rPr lang="zh-TW" altLang="en-US" sz="3200" dirty="0" smtClean="0"/>
              <a:t>。</a:t>
            </a:r>
            <a:endParaRPr lang="en-US" altLang="zh-TW" sz="3200" dirty="0" smtClean="0"/>
          </a:p>
          <a:p>
            <a:r>
              <a:rPr lang="en-US" altLang="zh-TW" sz="3200" dirty="0" smtClean="0"/>
              <a:t>3.</a:t>
            </a:r>
            <a:r>
              <a:rPr lang="zh-TW" altLang="en-US" sz="3200" dirty="0" smtClean="0"/>
              <a:t>以</a:t>
            </a:r>
            <a:r>
              <a:rPr lang="zh-TW" altLang="en-US" sz="3200" dirty="0"/>
              <a:t>鐵雕、石頭彩繪展現出石硦的生態、人文與產業特色</a:t>
            </a:r>
            <a:r>
              <a:rPr lang="zh-TW" altLang="en-US" sz="3200" dirty="0" smtClean="0"/>
              <a:t>。</a:t>
            </a:r>
            <a:endParaRPr lang="en-US" altLang="zh-TW" sz="3200" dirty="0" smtClean="0"/>
          </a:p>
          <a:p>
            <a:r>
              <a:rPr lang="en-US" altLang="zh-TW" sz="3200" dirty="0" smtClean="0"/>
              <a:t>4.</a:t>
            </a:r>
            <a:r>
              <a:rPr lang="zh-TW" altLang="en-US" sz="3200" dirty="0" smtClean="0">
                <a:solidFill>
                  <a:srgbClr val="FF0000"/>
                </a:solidFill>
              </a:rPr>
              <a:t>白天</a:t>
            </a:r>
            <a:r>
              <a:rPr lang="zh-TW" altLang="en-US" sz="3200" dirty="0"/>
              <a:t>是故事牆，到了</a:t>
            </a:r>
            <a:r>
              <a:rPr lang="zh-TW" altLang="en-US" sz="3200" dirty="0">
                <a:solidFill>
                  <a:srgbClr val="FF0000"/>
                </a:solidFill>
              </a:rPr>
              <a:t>晚上</a:t>
            </a:r>
            <a:r>
              <a:rPr lang="zh-TW" altLang="en-US" sz="3200" dirty="0"/>
              <a:t>就成了光廊的樣子</a:t>
            </a:r>
            <a:r>
              <a:rPr lang="zh-TW" altLang="en-US" sz="3200" dirty="0" smtClean="0"/>
              <a:t>。</a:t>
            </a:r>
            <a:endParaRPr lang="en-US" altLang="zh-TW" sz="3200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428" y="4190965"/>
            <a:ext cx="2340298" cy="175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7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7887" y="74393"/>
            <a:ext cx="9945414" cy="1325563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6600"/>
                </a:solidFill>
              </a:rPr>
              <a:t>石硦光廊的特色</a:t>
            </a:r>
            <a:endParaRPr lang="zh-TW" altLang="en-US" dirty="0">
              <a:solidFill>
                <a:srgbClr val="FF66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275572" y="1587846"/>
            <a:ext cx="11087047" cy="3886028"/>
          </a:xfrm>
        </p:spPr>
        <p:txBody>
          <a:bodyPr>
            <a:noAutofit/>
          </a:bodyPr>
          <a:lstStyle/>
          <a:p>
            <a:r>
              <a:rPr lang="en-US" altLang="zh-TW" sz="3600" dirty="0" smtClean="0"/>
              <a:t>5.</a:t>
            </a:r>
            <a:r>
              <a:rPr lang="zh-TW" altLang="en-US" sz="3600" dirty="0" smtClean="0"/>
              <a:t>石</a:t>
            </a:r>
            <a:r>
              <a:rPr lang="zh-TW" altLang="en-US" sz="3600" dirty="0"/>
              <a:t>硦光廊故事牆運用多元媒材，有鐵雕</a:t>
            </a:r>
            <a:r>
              <a:rPr lang="zh-TW" altLang="en-US" sz="3600" dirty="0" smtClean="0"/>
              <a:t>、紅瓦、壁磚和石頭。</a:t>
            </a:r>
            <a:endParaRPr lang="en-US" altLang="zh-TW" sz="3600" dirty="0" smtClean="0"/>
          </a:p>
          <a:p>
            <a:r>
              <a:rPr lang="en-US" altLang="zh-TW" sz="3600" dirty="0"/>
              <a:t>6</a:t>
            </a:r>
            <a:r>
              <a:rPr lang="en-US" altLang="zh-TW" sz="3600" dirty="0" smtClean="0"/>
              <a:t>.</a:t>
            </a:r>
            <a:r>
              <a:rPr lang="zh-TW" altLang="en-US" sz="3600" dirty="0" smtClean="0"/>
              <a:t> 回收廢棄的紅瓦和壁磚再利用，在故事牆延續新生命，是</a:t>
            </a:r>
            <a:r>
              <a:rPr lang="zh-TW" altLang="en-US" sz="3600" dirty="0"/>
              <a:t>藝術和環保的美麗結合</a:t>
            </a:r>
            <a:r>
              <a:rPr lang="zh-TW" altLang="en-US" sz="3600" dirty="0" smtClean="0"/>
              <a:t>。</a:t>
            </a:r>
            <a:endParaRPr lang="en-US" altLang="zh-TW" sz="3600" dirty="0" smtClean="0"/>
          </a:p>
          <a:p>
            <a:r>
              <a:rPr lang="en-US" altLang="zh-TW" sz="3600" dirty="0" smtClean="0"/>
              <a:t>7.</a:t>
            </a:r>
            <a:r>
              <a:rPr lang="zh-TW" altLang="en-US" sz="3600" dirty="0" smtClean="0"/>
              <a:t>用</a:t>
            </a:r>
            <a:r>
              <a:rPr lang="zh-TW" altLang="en-US" sz="3600" dirty="0"/>
              <a:t>石硦</a:t>
            </a:r>
            <a:r>
              <a:rPr lang="zh-TW" altLang="en-US" sz="3600" dirty="0" smtClean="0"/>
              <a:t>溪的</a:t>
            </a:r>
            <a:r>
              <a:rPr lang="zh-TW" altLang="en-US" sz="3600" dirty="0"/>
              <a:t>石頭鋪在故事牆，凸顯在</a:t>
            </a:r>
            <a:r>
              <a:rPr lang="zh-TW" altLang="en-US" sz="3600" dirty="0" smtClean="0"/>
              <a:t>地的</a:t>
            </a:r>
            <a:r>
              <a:rPr lang="zh-TW" altLang="en-US" sz="3600" dirty="0"/>
              <a:t>故事。</a:t>
            </a:r>
          </a:p>
        </p:txBody>
      </p:sp>
    </p:spTree>
    <p:extLst>
      <p:ext uri="{BB962C8B-B14F-4D97-AF65-F5344CB8AC3E}">
        <p14:creationId xmlns:p14="http://schemas.microsoft.com/office/powerpoint/2010/main" val="41826813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五、石硦光廊故事牆什麼時候創作</a:t>
            </a:r>
            <a:r>
              <a:rPr lang="en-US" altLang="zh-TW" dirty="0" smtClean="0"/>
              <a:t>?</a:t>
            </a:r>
            <a:r>
              <a:rPr lang="zh-TW" altLang="en-US" dirty="0" smtClean="0"/>
              <a:t>什麼時候完成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sz="4400" dirty="0" smtClean="0">
                <a:latin typeface="+mn-ea"/>
              </a:rPr>
              <a:t>104</a:t>
            </a:r>
            <a:r>
              <a:rPr lang="zh-TW" altLang="en-US" sz="4400" dirty="0" smtClean="0">
                <a:latin typeface="+mn-ea"/>
              </a:rPr>
              <a:t>年</a:t>
            </a:r>
            <a:r>
              <a:rPr lang="en-US" altLang="zh-TW" sz="4400" dirty="0" smtClean="0">
                <a:latin typeface="+mn-ea"/>
              </a:rPr>
              <a:t>2</a:t>
            </a:r>
            <a:r>
              <a:rPr lang="zh-TW" altLang="en-US" sz="4400" dirty="0" smtClean="0">
                <a:latin typeface="+mn-ea"/>
              </a:rPr>
              <a:t>月提出計畫</a:t>
            </a:r>
            <a:endParaRPr lang="en-US" altLang="zh-TW" sz="4400" dirty="0" smtClean="0">
              <a:latin typeface="+mn-ea"/>
            </a:endParaRPr>
          </a:p>
          <a:p>
            <a:r>
              <a:rPr lang="en-US" altLang="zh-TW" sz="4400" dirty="0" smtClean="0">
                <a:latin typeface="+mn-ea"/>
              </a:rPr>
              <a:t>4</a:t>
            </a:r>
            <a:r>
              <a:rPr lang="zh-TW" altLang="en-US" sz="4400" dirty="0" smtClean="0">
                <a:latin typeface="+mn-ea"/>
              </a:rPr>
              <a:t>、</a:t>
            </a:r>
            <a:r>
              <a:rPr lang="en-US" altLang="zh-TW" sz="4400" dirty="0" smtClean="0">
                <a:latin typeface="+mn-ea"/>
              </a:rPr>
              <a:t>5</a:t>
            </a:r>
            <a:r>
              <a:rPr lang="zh-TW" altLang="en-US" sz="4400" dirty="0" smtClean="0">
                <a:latin typeface="+mn-ea"/>
              </a:rPr>
              <a:t>月設計，</a:t>
            </a:r>
            <a:endParaRPr lang="en-US" altLang="zh-TW" sz="4400" dirty="0" smtClean="0">
              <a:latin typeface="+mn-ea"/>
            </a:endParaRPr>
          </a:p>
          <a:p>
            <a:r>
              <a:rPr lang="en-US" altLang="zh-TW" sz="4400" dirty="0" smtClean="0">
                <a:latin typeface="+mn-ea"/>
              </a:rPr>
              <a:t>6</a:t>
            </a:r>
            <a:r>
              <a:rPr lang="zh-TW" altLang="en-US" sz="4400" dirty="0" smtClean="0">
                <a:latin typeface="+mn-ea"/>
              </a:rPr>
              <a:t>月開工</a:t>
            </a:r>
            <a:endParaRPr lang="en-US" altLang="zh-TW" sz="4400" dirty="0" smtClean="0">
              <a:latin typeface="+mn-ea"/>
            </a:endParaRPr>
          </a:p>
          <a:p>
            <a:r>
              <a:rPr lang="en-US" altLang="zh-TW" sz="4400" dirty="0" smtClean="0">
                <a:latin typeface="+mn-ea"/>
              </a:rPr>
              <a:t>7</a:t>
            </a:r>
            <a:r>
              <a:rPr lang="zh-TW" altLang="en-US" sz="4400" dirty="0" smtClean="0">
                <a:latin typeface="+mn-ea"/>
              </a:rPr>
              <a:t>月</a:t>
            </a:r>
            <a:r>
              <a:rPr lang="en-US" altLang="zh-TW" sz="4400" dirty="0" smtClean="0">
                <a:latin typeface="+mn-ea"/>
              </a:rPr>
              <a:t>17</a:t>
            </a:r>
            <a:r>
              <a:rPr lang="zh-TW" altLang="en-US" sz="4400" dirty="0" smtClean="0">
                <a:latin typeface="+mn-ea"/>
              </a:rPr>
              <a:t>日完成。</a:t>
            </a:r>
            <a:endParaRPr lang="zh-TW" altLang="en-US" sz="4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603914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六、創作石硦光廊故事牆花費 多少錢？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sz="4000" dirty="0" smtClean="0"/>
              <a:t>創作石硦光廊故事牆總共花費</a:t>
            </a:r>
            <a:r>
              <a:rPr lang="en-US" altLang="zh-TW" sz="4000" dirty="0" smtClean="0"/>
              <a:t>45</a:t>
            </a:r>
            <a:r>
              <a:rPr lang="zh-TW" altLang="en-US" sz="4000" dirty="0" smtClean="0"/>
              <a:t>萬元左右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6170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（七）施作石硦光廊故事牆有哪些困難？怎麼解決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800" dirty="0" smtClean="0">
                <a:solidFill>
                  <a:srgbClr val="FF0000"/>
                </a:solidFill>
              </a:rPr>
              <a:t>困難</a:t>
            </a:r>
            <a:r>
              <a:rPr lang="en-US" altLang="zh-TW" sz="2800" dirty="0" smtClean="0">
                <a:solidFill>
                  <a:srgbClr val="FF0000"/>
                </a:solidFill>
              </a:rPr>
              <a:t>1</a:t>
            </a:r>
            <a:r>
              <a:rPr lang="zh-TW" altLang="en-US" sz="2800" dirty="0" smtClean="0">
                <a:solidFill>
                  <a:srgbClr val="FF0000"/>
                </a:solidFill>
              </a:rPr>
              <a:t>：設計圖一直改，都沒辦法決定。</a:t>
            </a:r>
          </a:p>
          <a:p>
            <a:pPr marL="0" indent="0">
              <a:buNone/>
            </a:pPr>
            <a:r>
              <a:rPr lang="zh-TW" altLang="en-US" sz="2800" dirty="0" smtClean="0">
                <a:solidFill>
                  <a:srgbClr val="FF0000"/>
                </a:solidFill>
              </a:rPr>
              <a:t>  解決：大家一直開會，才討論出圖形。</a:t>
            </a:r>
          </a:p>
          <a:p>
            <a:pPr marL="0" indent="0">
              <a:buNone/>
            </a:pPr>
            <a:r>
              <a:rPr lang="zh-TW" altLang="en-US" sz="2800" dirty="0" smtClean="0">
                <a:solidFill>
                  <a:srgbClr val="FF0000"/>
                </a:solidFill>
              </a:rPr>
              <a:t>  困難</a:t>
            </a:r>
            <a:r>
              <a:rPr lang="en-US" altLang="zh-TW" sz="2800" dirty="0" smtClean="0">
                <a:solidFill>
                  <a:srgbClr val="FF0000"/>
                </a:solidFill>
              </a:rPr>
              <a:t>2</a:t>
            </a:r>
            <a:r>
              <a:rPr lang="zh-TW" altLang="en-US" sz="2800" dirty="0" smtClean="0">
                <a:solidFill>
                  <a:srgbClr val="FF0000"/>
                </a:solidFill>
              </a:rPr>
              <a:t>：石硦村沒有這方面的經驗和人才。</a:t>
            </a:r>
          </a:p>
          <a:p>
            <a:pPr marL="0" indent="0">
              <a:buNone/>
            </a:pPr>
            <a:r>
              <a:rPr lang="zh-TW" altLang="en-US" sz="2800" dirty="0" smtClean="0">
                <a:solidFill>
                  <a:srgbClr val="FF0000"/>
                </a:solidFill>
              </a:rPr>
              <a:t>  解決：大家</a:t>
            </a:r>
            <a:r>
              <a:rPr lang="zh-TW" altLang="en-US" sz="2800" dirty="0">
                <a:solidFill>
                  <a:srgbClr val="FF0000"/>
                </a:solidFill>
              </a:rPr>
              <a:t>請</a:t>
            </a:r>
            <a:r>
              <a:rPr lang="zh-TW" altLang="en-US" sz="2800" dirty="0" smtClean="0">
                <a:solidFill>
                  <a:srgbClr val="FF0000"/>
                </a:solidFill>
              </a:rPr>
              <a:t>林書筠老師，幫忙找藝術家設計，才完成石硦光廊。</a:t>
            </a:r>
          </a:p>
          <a:p>
            <a:pPr marL="0" indent="0">
              <a:buNone/>
            </a:pPr>
            <a:endParaRPr lang="en-US" altLang="zh-TW" sz="2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9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（七）施作石硦光廊故事牆有哪些困難？怎麼解決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dirty="0" smtClean="0">
                <a:solidFill>
                  <a:srgbClr val="FF0000"/>
                </a:solidFill>
              </a:rPr>
              <a:t>困難</a:t>
            </a:r>
            <a:r>
              <a:rPr lang="en-US" altLang="zh-TW" sz="3200" dirty="0" smtClean="0">
                <a:solidFill>
                  <a:srgbClr val="FF0000"/>
                </a:solidFill>
              </a:rPr>
              <a:t>3</a:t>
            </a:r>
            <a:r>
              <a:rPr lang="zh-TW" altLang="en-US" sz="3200" dirty="0" smtClean="0">
                <a:solidFill>
                  <a:srgbClr val="FF0000"/>
                </a:solidFill>
              </a:rPr>
              <a:t>：要放什麼來呈現？村民什麼時候要來施作？小朋友要怎麼參與？一開始沒有人想到。</a:t>
            </a:r>
          </a:p>
          <a:p>
            <a:pPr marL="0" indent="0">
              <a:buNone/>
            </a:pPr>
            <a:r>
              <a:rPr lang="zh-TW" altLang="en-US" sz="3200" dirty="0" smtClean="0">
                <a:solidFill>
                  <a:srgbClr val="FF0000"/>
                </a:solidFill>
              </a:rPr>
              <a:t>  解決：大家在校長室開會，討論多次才討論出結果。</a:t>
            </a:r>
          </a:p>
          <a:p>
            <a:pPr marL="0" indent="0">
              <a:buNone/>
            </a:pPr>
            <a:endParaRPr lang="en-US" altLang="zh-TW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93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364" y="462177"/>
            <a:ext cx="11327659" cy="1752599"/>
          </a:xfrm>
        </p:spPr>
        <p:txBody>
          <a:bodyPr>
            <a:normAutofit fontScale="90000"/>
          </a:bodyPr>
          <a:lstStyle/>
          <a:p>
            <a:r>
              <a:rPr lang="zh-TW" altLang="zh-TW" b="1" dirty="0"/>
              <a:t>（八）參與石硦光廊故事牆有甚麼感想？ </a:t>
            </a:r>
            <a:r>
              <a:rPr lang="zh-TW" altLang="zh-TW" dirty="0"/>
              <a:t/>
            </a:r>
            <a:br>
              <a:rPr lang="zh-TW" altLang="zh-TW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688260" y="1805285"/>
            <a:ext cx="10018713" cy="3124201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200" dirty="0" smtClean="0"/>
              <a:t>大家</a:t>
            </a:r>
            <a:r>
              <a:rPr lang="zh-TW" altLang="zh-TW" sz="3200" dirty="0" smtClean="0"/>
              <a:t>貢獻</a:t>
            </a:r>
            <a:r>
              <a:rPr lang="zh-TW" altLang="zh-TW" sz="3200" dirty="0"/>
              <a:t>了</a:t>
            </a:r>
            <a:r>
              <a:rPr lang="zh-TW" altLang="zh-TW" sz="3200" dirty="0" smtClean="0"/>
              <a:t>一部分</a:t>
            </a:r>
            <a:r>
              <a:rPr lang="zh-TW" altLang="en-US" sz="3200" dirty="0" smtClean="0"/>
              <a:t>心力</a:t>
            </a:r>
            <a:r>
              <a:rPr lang="zh-TW" altLang="zh-TW" sz="3200" dirty="0" smtClean="0"/>
              <a:t>給</a:t>
            </a:r>
            <a:r>
              <a:rPr lang="zh-TW" altLang="zh-TW" sz="3200" dirty="0"/>
              <a:t>社區，美化</a:t>
            </a:r>
            <a:r>
              <a:rPr lang="zh-TW" altLang="zh-TW" sz="3200" dirty="0" smtClean="0"/>
              <a:t>我們</a:t>
            </a:r>
            <a:r>
              <a:rPr lang="zh-TW" altLang="en-US" sz="3200" dirty="0" smtClean="0"/>
              <a:t>的</a:t>
            </a:r>
            <a:r>
              <a:rPr lang="zh-TW" altLang="zh-TW" sz="3200" dirty="0" smtClean="0"/>
              <a:t>社區</a:t>
            </a:r>
            <a:r>
              <a:rPr lang="zh-TW" altLang="en-US" sz="3200" dirty="0" smtClean="0"/>
              <a:t>，讓學校變得更漂亮</a:t>
            </a:r>
            <a:r>
              <a:rPr lang="zh-TW" altLang="zh-TW" dirty="0" smtClean="0"/>
              <a:t>。</a:t>
            </a:r>
            <a:endParaRPr lang="zh-TW" altLang="zh-TW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927112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0729" y="48079"/>
            <a:ext cx="11201191" cy="1752599"/>
          </a:xfrm>
        </p:spPr>
        <p:txBody>
          <a:bodyPr>
            <a:normAutofit fontScale="90000"/>
          </a:bodyPr>
          <a:lstStyle/>
          <a:p>
            <a:r>
              <a:rPr lang="zh-TW" altLang="zh-TW" sz="4900" b="1" dirty="0"/>
              <a:t>（九）做完石硦光廊故事牆要注意那些事情？</a:t>
            </a:r>
            <a:r>
              <a:rPr lang="zh-TW" altLang="zh-TW" dirty="0"/>
              <a:t/>
            </a:r>
            <a:br>
              <a:rPr lang="zh-TW" altLang="zh-TW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75364" y="1139868"/>
            <a:ext cx="11060482" cy="3232710"/>
          </a:xfrm>
        </p:spPr>
        <p:txBody>
          <a:bodyPr>
            <a:normAutofit/>
          </a:bodyPr>
          <a:lstStyle/>
          <a:p>
            <a:r>
              <a:rPr lang="zh-TW" altLang="zh-TW" sz="3600" dirty="0" smtClean="0"/>
              <a:t>我們</a:t>
            </a:r>
            <a:r>
              <a:rPr lang="zh-TW" altLang="zh-TW" sz="3600" dirty="0"/>
              <a:t>要注意</a:t>
            </a:r>
            <a:r>
              <a:rPr lang="zh-TW" altLang="zh-TW" sz="3600" dirty="0" smtClean="0"/>
              <a:t>安全</a:t>
            </a:r>
            <a:r>
              <a:rPr lang="zh-TW" altLang="en-US" sz="3600" dirty="0" smtClean="0"/>
              <a:t>和</a:t>
            </a:r>
            <a:r>
              <a:rPr lang="zh-TW" altLang="zh-TW" sz="3600" dirty="0" smtClean="0"/>
              <a:t>維護，有</a:t>
            </a:r>
            <a:r>
              <a:rPr lang="zh-TW" altLang="zh-TW" sz="3600" dirty="0"/>
              <a:t>一陣子燈泡不亮了，</a:t>
            </a:r>
            <a:r>
              <a:rPr lang="zh-TW" altLang="zh-TW" sz="3600" dirty="0" smtClean="0"/>
              <a:t>就修</a:t>
            </a:r>
            <a:r>
              <a:rPr lang="zh-TW" altLang="en-US" sz="3600" dirty="0" smtClean="0"/>
              <a:t>理好了</a:t>
            </a:r>
            <a:r>
              <a:rPr lang="en-US" altLang="zh-TW" sz="3600" dirty="0" smtClean="0"/>
              <a:t>!</a:t>
            </a:r>
          </a:p>
          <a:p>
            <a:r>
              <a:rPr lang="zh-TW" altLang="en-US" sz="3600" dirty="0" smtClean="0"/>
              <a:t>大家</a:t>
            </a:r>
            <a:r>
              <a:rPr lang="zh-TW" altLang="zh-TW" sz="3600" dirty="0" smtClean="0"/>
              <a:t>要維護</a:t>
            </a:r>
            <a:r>
              <a:rPr lang="zh-TW" altLang="en-US" sz="3600" dirty="0"/>
              <a:t>石硦光廊故事牆</a:t>
            </a:r>
            <a:r>
              <a:rPr lang="zh-TW" altLang="zh-TW" sz="3600" dirty="0" smtClean="0"/>
              <a:t>的</a:t>
            </a:r>
            <a:r>
              <a:rPr lang="zh-TW" altLang="zh-TW" sz="3600" dirty="0"/>
              <a:t>品質，觀光客也會覺得我們</a:t>
            </a:r>
            <a:r>
              <a:rPr lang="zh-TW" altLang="zh-TW" sz="3600" dirty="0" smtClean="0"/>
              <a:t>的</a:t>
            </a:r>
            <a:r>
              <a:rPr lang="zh-TW" altLang="en-US" sz="3600" dirty="0" smtClean="0"/>
              <a:t>社區很有</a:t>
            </a:r>
            <a:r>
              <a:rPr lang="zh-TW" altLang="zh-TW" sz="3600" dirty="0" smtClean="0"/>
              <a:t>品質</a:t>
            </a:r>
            <a:r>
              <a:rPr lang="zh-TW" altLang="zh-TW" sz="3600" dirty="0"/>
              <a:t>，維護得很不錯</a:t>
            </a:r>
            <a:r>
              <a:rPr lang="en-US" altLang="zh-TW" sz="3600" dirty="0" smtClean="0"/>
              <a:t>!</a:t>
            </a:r>
            <a:endParaRPr lang="zh-TW" altLang="en-US" sz="36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66" y="3948722"/>
            <a:ext cx="2836145" cy="212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7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一、	前言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228601" y="1690688"/>
            <a:ext cx="11359054" cy="3937602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參與石硦光廊故事牆。</a:t>
            </a:r>
            <a:endParaRPr lang="en-US" altLang="zh-TW" sz="4000" dirty="0" smtClean="0"/>
          </a:p>
          <a:p>
            <a:r>
              <a:rPr lang="zh-TW" altLang="en-US" sz="4000" dirty="0" smtClean="0"/>
              <a:t>希望對</a:t>
            </a:r>
            <a:r>
              <a:rPr lang="zh-TW" altLang="en-US" sz="4000" dirty="0" smtClean="0">
                <a:solidFill>
                  <a:srgbClr val="FF0000"/>
                </a:solidFill>
              </a:rPr>
              <a:t>故事牆</a:t>
            </a:r>
            <a:r>
              <a:rPr lang="zh-TW" altLang="en-US" sz="4000" dirty="0" smtClean="0"/>
              <a:t>和</a:t>
            </a:r>
            <a:r>
              <a:rPr lang="zh-TW" altLang="en-US" sz="4000" dirty="0" smtClean="0">
                <a:solidFill>
                  <a:srgbClr val="FF0000"/>
                </a:solidFill>
              </a:rPr>
              <a:t>社區特色</a:t>
            </a:r>
            <a:r>
              <a:rPr lang="zh-TW" altLang="en-US" sz="4000" dirty="0" smtClean="0"/>
              <a:t>有</a:t>
            </a:r>
            <a:r>
              <a:rPr lang="zh-TW" altLang="en-US" sz="4000" dirty="0"/>
              <a:t>更深入的</a:t>
            </a:r>
            <a:r>
              <a:rPr lang="zh-TW" altLang="en-US" sz="4000" dirty="0" smtClean="0"/>
              <a:t>了解。</a:t>
            </a:r>
            <a:endParaRPr lang="en-US" altLang="zh-TW" sz="4000" dirty="0" smtClean="0"/>
          </a:p>
          <a:p>
            <a:r>
              <a:rPr lang="zh-TW" altLang="en-US" sz="4000" dirty="0" smtClean="0"/>
              <a:t>我們訪問理事長、校長、教導，接著統整資料，把重點抓出來，最後整理報告。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2777103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1752599"/>
          </a:xfrm>
        </p:spPr>
        <p:txBody>
          <a:bodyPr/>
          <a:lstStyle/>
          <a:p>
            <a:r>
              <a:rPr lang="zh-TW" altLang="en-US" dirty="0" smtClean="0"/>
              <a:t>心得感想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254598" y="1327758"/>
            <a:ext cx="10818410" cy="4208745"/>
          </a:xfrm>
        </p:spPr>
        <p:txBody>
          <a:bodyPr>
            <a:normAutofit lnSpcReduction="10000"/>
          </a:bodyPr>
          <a:lstStyle/>
          <a:p>
            <a:r>
              <a:rPr lang="zh-TW" altLang="en-US" sz="2800" dirty="0" smtClean="0"/>
              <a:t>這個活動讓</a:t>
            </a:r>
            <a:r>
              <a:rPr lang="zh-TW" altLang="en-US" sz="2800" dirty="0"/>
              <a:t>我學會怎麼訪問別人、整理重點，真是收穫滿滿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r>
              <a:rPr lang="zh-TW" altLang="en-US" sz="2800" dirty="0" smtClean="0"/>
              <a:t>研究</a:t>
            </a:r>
            <a:r>
              <a:rPr lang="zh-TW" altLang="en-US" sz="2800" dirty="0"/>
              <a:t>的過程中，我很好奇，因為從來沒有做過</a:t>
            </a:r>
            <a:r>
              <a:rPr lang="zh-TW" altLang="en-US" sz="2800" dirty="0" smtClean="0"/>
              <a:t>，也一度</a:t>
            </a:r>
            <a:r>
              <a:rPr lang="zh-TW" altLang="en-US" sz="2800" dirty="0"/>
              <a:t>覺得很煩，事情很複雜，但到最後就很輕鬆，因為我終於把它完成了，就覺得很有成就感。  </a:t>
            </a:r>
            <a:endParaRPr lang="en-US" altLang="zh-TW" sz="2800" dirty="0" smtClean="0"/>
          </a:p>
          <a:p>
            <a:r>
              <a:rPr lang="zh-TW" altLang="en-US" sz="2800" dirty="0" smtClean="0"/>
              <a:t>能</a:t>
            </a:r>
            <a:r>
              <a:rPr lang="zh-TW" altLang="en-US" sz="2800" dirty="0"/>
              <a:t>完成這個報告，首先要感謝黃老師和鄭老師，他們教我怎麼用電腦、整理資料和打</a:t>
            </a:r>
            <a:r>
              <a:rPr lang="zh-TW" altLang="en-US" sz="2800" dirty="0" smtClean="0"/>
              <a:t>報告，還要</a:t>
            </a:r>
            <a:r>
              <a:rPr lang="zh-TW" altLang="en-US" sz="2800" dirty="0"/>
              <a:t>謝謝理事長、校長、教導，他們接受</a:t>
            </a:r>
            <a:r>
              <a:rPr lang="zh-TW" altLang="en-US" sz="2800" dirty="0" smtClean="0"/>
              <a:t>了訪問</a:t>
            </a:r>
            <a:r>
              <a:rPr lang="zh-TW" altLang="en-US" sz="2800" dirty="0"/>
              <a:t>，並提供很多資料給我們，最後我要謝謝我的組員，如果不是我們一起合作，那我一個人也沒辦法做的那麼好。（思妤）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5291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1752599"/>
          </a:xfrm>
        </p:spPr>
        <p:txBody>
          <a:bodyPr/>
          <a:lstStyle/>
          <a:p>
            <a:r>
              <a:rPr lang="zh-TW" altLang="en-US" dirty="0" smtClean="0"/>
              <a:t>心得感想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254598" y="1543261"/>
            <a:ext cx="10018713" cy="3124201"/>
          </a:xfrm>
        </p:spPr>
        <p:txBody>
          <a:bodyPr>
            <a:normAutofit/>
          </a:bodyPr>
          <a:lstStyle/>
          <a:p>
            <a:r>
              <a:rPr lang="zh-TW" altLang="en-US" sz="2800" dirty="0" smtClean="0"/>
              <a:t>在</a:t>
            </a:r>
            <a:r>
              <a:rPr lang="zh-TW" altLang="zh-TW" sz="2800" dirty="0" smtClean="0"/>
              <a:t>「</a:t>
            </a:r>
            <a:r>
              <a:rPr lang="zh-TW" altLang="zh-TW" sz="2800" dirty="0"/>
              <a:t>走讀社區」</a:t>
            </a:r>
            <a:r>
              <a:rPr lang="zh-TW" altLang="zh-TW" sz="2800" dirty="0" smtClean="0"/>
              <a:t>這</a:t>
            </a:r>
            <a:r>
              <a:rPr lang="zh-TW" altLang="en-US" sz="2800" dirty="0" smtClean="0"/>
              <a:t>個</a:t>
            </a:r>
            <a:r>
              <a:rPr lang="zh-TW" altLang="zh-TW" sz="2800" dirty="0" smtClean="0"/>
              <a:t>課程</a:t>
            </a:r>
            <a:r>
              <a:rPr lang="zh-TW" altLang="en-US" sz="2800" dirty="0" smtClean="0"/>
              <a:t>讓</a:t>
            </a:r>
            <a:r>
              <a:rPr lang="zh-TW" altLang="zh-TW" sz="2800" dirty="0" smtClean="0"/>
              <a:t>我</a:t>
            </a:r>
            <a:r>
              <a:rPr lang="zh-TW" altLang="zh-TW" sz="2800" dirty="0"/>
              <a:t>收穫很多</a:t>
            </a:r>
            <a:r>
              <a:rPr lang="zh-TW" altLang="zh-TW" sz="2800" dirty="0" smtClean="0"/>
              <a:t>，學</a:t>
            </a:r>
            <a:r>
              <a:rPr lang="zh-TW" altLang="zh-TW" sz="2800" dirty="0"/>
              <a:t>到怎麼訪問</a:t>
            </a:r>
            <a:r>
              <a:rPr lang="zh-TW" altLang="zh-TW" sz="2800" dirty="0" smtClean="0"/>
              <a:t>別人</a:t>
            </a:r>
            <a:r>
              <a:rPr lang="zh-TW" altLang="en-US" sz="2800" dirty="0" smtClean="0"/>
              <a:t>、整理資料</a:t>
            </a:r>
            <a:r>
              <a:rPr lang="zh-TW" altLang="zh-TW" sz="2800" dirty="0" smtClean="0"/>
              <a:t>等。</a:t>
            </a:r>
            <a:endParaRPr lang="en-US" altLang="zh-TW" sz="2800" dirty="0" smtClean="0"/>
          </a:p>
          <a:p>
            <a:r>
              <a:rPr lang="zh-TW" altLang="zh-TW" sz="2800" dirty="0" smtClean="0"/>
              <a:t>在</a:t>
            </a:r>
            <a:r>
              <a:rPr lang="zh-TW" altLang="zh-TW" sz="2800" dirty="0"/>
              <a:t>這個活動中，感謝黃老師、鄭老師帶領我們一起把這個活動做得</a:t>
            </a:r>
            <a:r>
              <a:rPr lang="zh-TW" altLang="zh-TW" sz="2800" dirty="0" smtClean="0"/>
              <a:t>很好</a:t>
            </a:r>
            <a:r>
              <a:rPr lang="zh-TW" altLang="en-US" sz="2800" dirty="0" smtClean="0"/>
              <a:t>。</a:t>
            </a:r>
            <a:r>
              <a:rPr lang="zh-TW" altLang="zh-TW" sz="2800" dirty="0" smtClean="0"/>
              <a:t>老師也會</a:t>
            </a:r>
            <a:r>
              <a:rPr lang="zh-TW" altLang="en-US" sz="2800" dirty="0" smtClean="0"/>
              <a:t>修</a:t>
            </a:r>
            <a:r>
              <a:rPr lang="zh-TW" altLang="zh-TW" sz="2800" dirty="0" smtClean="0"/>
              <a:t>正我們</a:t>
            </a:r>
            <a:r>
              <a:rPr lang="zh-TW" altLang="zh-TW" sz="2800" dirty="0"/>
              <a:t>的</a:t>
            </a:r>
            <a:r>
              <a:rPr lang="zh-TW" altLang="zh-TW" sz="2800" dirty="0" smtClean="0"/>
              <a:t>問題，</a:t>
            </a:r>
            <a:r>
              <a:rPr lang="zh-TW" altLang="zh-TW" sz="2800" dirty="0"/>
              <a:t>讓我們改善，也謝謝校長、教導、理事長犧牲時間接受我們的訪談</a:t>
            </a:r>
            <a:r>
              <a:rPr lang="zh-TW" altLang="zh-TW" sz="2800" dirty="0" smtClean="0"/>
              <a:t>。</a:t>
            </a:r>
            <a:endParaRPr lang="zh-TW" altLang="zh-TW" sz="28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9380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1752599"/>
          </a:xfrm>
        </p:spPr>
        <p:txBody>
          <a:bodyPr/>
          <a:lstStyle/>
          <a:p>
            <a:r>
              <a:rPr lang="zh-TW" altLang="en-US" dirty="0" smtClean="0"/>
              <a:t>心得感想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254598" y="1327758"/>
            <a:ext cx="11248424" cy="4208745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這個活動讓我學到有問題要勇敢的提出</a:t>
            </a:r>
            <a:r>
              <a:rPr lang="zh-TW" altLang="en-US" sz="2800" dirty="0" smtClean="0"/>
              <a:t>來。</a:t>
            </a:r>
            <a:endParaRPr lang="en-US" altLang="zh-TW" sz="2800" dirty="0" smtClean="0"/>
          </a:p>
          <a:p>
            <a:r>
              <a:rPr lang="zh-TW" altLang="en-US" sz="2800" dirty="0" smtClean="0"/>
              <a:t>為了</a:t>
            </a:r>
            <a:r>
              <a:rPr lang="zh-TW" altLang="en-US" sz="2800" dirty="0"/>
              <a:t>讓我們的</a:t>
            </a:r>
            <a:r>
              <a:rPr lang="en-US" altLang="zh-TW" sz="2800" dirty="0"/>
              <a:t>word</a:t>
            </a:r>
            <a:r>
              <a:rPr lang="zh-TW" altLang="en-US" sz="2800" dirty="0"/>
              <a:t>檔更豐富，黃</a:t>
            </a:r>
            <a:r>
              <a:rPr lang="zh-TW" altLang="en-US" sz="2800" dirty="0" smtClean="0"/>
              <a:t>老師教我們</a:t>
            </a:r>
            <a:r>
              <a:rPr lang="zh-TW" altLang="en-US" sz="2800" dirty="0"/>
              <a:t>如何加上邊框，讓打出來的報告更完美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r>
              <a:rPr lang="zh-TW" altLang="en-US" sz="2800" dirty="0" smtClean="0"/>
              <a:t>謝謝</a:t>
            </a:r>
            <a:r>
              <a:rPr lang="zh-TW" altLang="en-US" sz="2800" dirty="0"/>
              <a:t>黃老師教</a:t>
            </a:r>
            <a:r>
              <a:rPr lang="zh-TW" altLang="en-US" sz="2800" dirty="0" smtClean="0"/>
              <a:t>我們電腦和簡報，</a:t>
            </a:r>
            <a:r>
              <a:rPr lang="zh-TW" altLang="en-US" sz="2800" dirty="0"/>
              <a:t>讓我們更知道怎樣做一份報告。（宗緯）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304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1752599"/>
          </a:xfrm>
        </p:spPr>
        <p:txBody>
          <a:bodyPr/>
          <a:lstStyle/>
          <a:p>
            <a:r>
              <a:rPr lang="zh-TW" altLang="en-US" dirty="0" smtClean="0"/>
              <a:t>心得感想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254598" y="1327758"/>
            <a:ext cx="11248424" cy="4208745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一</a:t>
            </a:r>
            <a:r>
              <a:rPr lang="zh-TW" altLang="en-US" sz="3200" dirty="0"/>
              <a:t>開始老師帶我們想問題、討論問題如何修飾問題，</a:t>
            </a:r>
            <a:r>
              <a:rPr lang="zh-TW" altLang="en-US" sz="3200" dirty="0" smtClean="0"/>
              <a:t>問題確認之後</a:t>
            </a:r>
            <a:r>
              <a:rPr lang="zh-TW" altLang="en-US" sz="3200" dirty="0"/>
              <a:t>，再去訪談校長、教導、</a:t>
            </a:r>
            <a:r>
              <a:rPr lang="zh-TW" altLang="en-US" sz="3200" dirty="0" smtClean="0"/>
              <a:t>理事長。在組員當中</a:t>
            </a:r>
            <a:r>
              <a:rPr lang="zh-TW" altLang="en-US" sz="3200" dirty="0"/>
              <a:t>，我最想感謝的人是涂思妤，因為她幫我解決很多事情。（佳</a:t>
            </a:r>
            <a:r>
              <a:rPr lang="zh-TW" altLang="en-US" sz="3200" dirty="0" smtClean="0"/>
              <a:t>澄）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51876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1752599"/>
          </a:xfrm>
        </p:spPr>
        <p:txBody>
          <a:bodyPr/>
          <a:lstStyle/>
          <a:p>
            <a:r>
              <a:rPr lang="zh-TW" altLang="en-US" dirty="0" smtClean="0"/>
              <a:t>心得感想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254598" y="1327758"/>
            <a:ext cx="11248424" cy="4208745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2800" dirty="0" smtClean="0"/>
              <a:t>剛</a:t>
            </a:r>
            <a:r>
              <a:rPr lang="zh-TW" altLang="en-US" sz="2800" dirty="0"/>
              <a:t>開始，我們都不太懂用電腦，只懂一些電腦常識，但經過老師的教導，我們就懂</a:t>
            </a:r>
            <a:r>
              <a:rPr lang="zh-TW" altLang="en-US" sz="2800" dirty="0" smtClean="0"/>
              <a:t>了。</a:t>
            </a:r>
            <a:endParaRPr lang="en-US" altLang="zh-TW" sz="2800" dirty="0" smtClean="0"/>
          </a:p>
          <a:p>
            <a:r>
              <a:rPr lang="zh-TW" altLang="en-US" sz="2800" dirty="0" smtClean="0"/>
              <a:t>原本，有一些</a:t>
            </a:r>
            <a:r>
              <a:rPr lang="zh-TW" altLang="en-US" sz="2800" dirty="0"/>
              <a:t>人不太融入這個團隊，但經過討論後，大家都融入了這團隊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r>
              <a:rPr lang="zh-TW" altLang="en-US" sz="2800" dirty="0" smtClean="0"/>
              <a:t>我</a:t>
            </a:r>
            <a:r>
              <a:rPr lang="zh-TW" altLang="en-US" sz="2800" dirty="0"/>
              <a:t>要感謝凃思妤，因為她肩負了團隊大大小小的事，也告訴了我們很多解決的辦法，如果沒有她，這個團隊可能就常常發生</a:t>
            </a:r>
            <a:r>
              <a:rPr lang="zh-TW" altLang="en-US" sz="2800" dirty="0" smtClean="0"/>
              <a:t>爭執</a:t>
            </a:r>
            <a:endParaRPr lang="en-US" altLang="zh-TW" sz="2800" dirty="0" smtClean="0"/>
          </a:p>
          <a:p>
            <a:r>
              <a:rPr lang="zh-TW" altLang="en-US" sz="2800" dirty="0" smtClean="0"/>
              <a:t>也</a:t>
            </a:r>
            <a:r>
              <a:rPr lang="zh-TW" altLang="en-US" sz="2800" dirty="0"/>
              <a:t>要感謝</a:t>
            </a:r>
            <a:r>
              <a:rPr lang="zh-TW" altLang="en-US" sz="2800" dirty="0" smtClean="0"/>
              <a:t>黃老師</a:t>
            </a:r>
            <a:r>
              <a:rPr lang="zh-TW" altLang="en-US" sz="2800" dirty="0"/>
              <a:t>和鄭老師，因為這兩位</a:t>
            </a:r>
            <a:r>
              <a:rPr lang="zh-TW" altLang="en-US" sz="2800" dirty="0" smtClean="0"/>
              <a:t>老師指導</a:t>
            </a:r>
            <a:r>
              <a:rPr lang="zh-TW" altLang="en-US" sz="2800" dirty="0"/>
              <a:t>大家，讓大家可以更快理解主題，老師如果沒有幫助我們的話，我們可能就不會完成這個主題</a:t>
            </a:r>
            <a:r>
              <a:rPr lang="zh-TW" altLang="en-US" sz="2800" dirty="0" smtClean="0"/>
              <a:t>了。（立雅）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6452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41966" y="273828"/>
            <a:ext cx="10018713" cy="1752599"/>
          </a:xfrm>
        </p:spPr>
        <p:txBody>
          <a:bodyPr/>
          <a:lstStyle/>
          <a:p>
            <a:r>
              <a:rPr lang="zh-TW" altLang="en-US" dirty="0" smtClean="0"/>
              <a:t>簡報到此結束，謝謝大家</a:t>
            </a:r>
            <a:r>
              <a:rPr lang="en-US" altLang="zh-TW" dirty="0" smtClean="0"/>
              <a:t>!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93" y="2026427"/>
            <a:ext cx="4124252" cy="309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267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我們要研究的問題有：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sz="4000" dirty="0" smtClean="0"/>
              <a:t>1.</a:t>
            </a:r>
            <a:r>
              <a:rPr lang="zh-TW" altLang="en-US" sz="4000" dirty="0" smtClean="0"/>
              <a:t>為什麼要創作石硦光廊故事牆</a:t>
            </a:r>
            <a:r>
              <a:rPr lang="en-US" altLang="zh-TW" sz="4000" dirty="0" smtClean="0"/>
              <a:t>?</a:t>
            </a:r>
          </a:p>
          <a:p>
            <a:r>
              <a:rPr lang="en-US" altLang="zh-TW" sz="4000" dirty="0" smtClean="0"/>
              <a:t>2.</a:t>
            </a:r>
            <a:r>
              <a:rPr lang="zh-TW" altLang="en-US" sz="4000" dirty="0" smtClean="0"/>
              <a:t>誰創作了石硦光廊故事牆</a:t>
            </a:r>
            <a:r>
              <a:rPr lang="en-US" altLang="zh-TW" sz="4000" dirty="0" smtClean="0"/>
              <a:t>?</a:t>
            </a:r>
          </a:p>
          <a:p>
            <a:r>
              <a:rPr lang="en-US" altLang="zh-TW" sz="4000" dirty="0" smtClean="0"/>
              <a:t>3.</a:t>
            </a:r>
            <a:r>
              <a:rPr lang="zh-TW" altLang="en-US" sz="4000" dirty="0" smtClean="0"/>
              <a:t>石硦光廊故事牆有什麼內容</a:t>
            </a:r>
            <a:endParaRPr lang="en-US" altLang="zh-TW" sz="4000" dirty="0" smtClean="0"/>
          </a:p>
          <a:p>
            <a:r>
              <a:rPr lang="en-US" altLang="zh-TW" sz="4000" dirty="0" smtClean="0"/>
              <a:t>4.</a:t>
            </a:r>
            <a:r>
              <a:rPr lang="zh-TW" altLang="en-US" sz="4000" dirty="0" smtClean="0"/>
              <a:t>石硦光廊故事牆有什麼特色</a:t>
            </a:r>
            <a:r>
              <a:rPr lang="en-US" altLang="zh-TW" sz="40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153976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我們要研究的問題有：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altLang="zh-TW" sz="4000" dirty="0" smtClean="0"/>
              <a:t>5.</a:t>
            </a:r>
            <a:r>
              <a:rPr lang="zh-TW" altLang="en-US" sz="4000" dirty="0" smtClean="0"/>
              <a:t>石硦光廊故事牆什麼時候創作</a:t>
            </a:r>
            <a:r>
              <a:rPr lang="en-US" altLang="zh-TW" sz="4000" dirty="0" smtClean="0"/>
              <a:t>?</a:t>
            </a:r>
            <a:r>
              <a:rPr lang="zh-TW" altLang="en-US" sz="4000" dirty="0" smtClean="0"/>
              <a:t>什麼時候完成</a:t>
            </a:r>
            <a:r>
              <a:rPr lang="en-US" altLang="zh-TW" sz="4000" dirty="0" smtClean="0"/>
              <a:t>?</a:t>
            </a:r>
          </a:p>
          <a:p>
            <a:r>
              <a:rPr lang="en-US" altLang="zh-TW" sz="4000" dirty="0" smtClean="0"/>
              <a:t>6.</a:t>
            </a:r>
            <a:r>
              <a:rPr lang="zh-TW" altLang="en-US" sz="4000" dirty="0" smtClean="0"/>
              <a:t>創作石硦光廊故事牆花費多少錢？</a:t>
            </a:r>
          </a:p>
          <a:p>
            <a:r>
              <a:rPr lang="en-US" altLang="zh-TW" sz="4000" dirty="0" smtClean="0"/>
              <a:t>7.</a:t>
            </a:r>
            <a:r>
              <a:rPr lang="zh-TW" altLang="en-US" sz="4000" dirty="0" smtClean="0"/>
              <a:t>參與石硦光廊故事牆有甚麼感想？</a:t>
            </a:r>
          </a:p>
          <a:p>
            <a:r>
              <a:rPr lang="en-US" altLang="zh-TW" sz="4000" dirty="0" smtClean="0"/>
              <a:t>8.</a:t>
            </a:r>
            <a:r>
              <a:rPr lang="zh-TW" altLang="en-US" sz="4000" dirty="0" smtClean="0"/>
              <a:t>做完石硦光廊故事牆要注意那些事情？</a:t>
            </a:r>
          </a:p>
        </p:txBody>
      </p:sp>
    </p:spTree>
    <p:extLst>
      <p:ext uri="{BB962C8B-B14F-4D97-AF65-F5344CB8AC3E}">
        <p14:creationId xmlns:p14="http://schemas.microsoft.com/office/powerpoint/2010/main" val="30274807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3" t="3634"/>
          <a:stretch/>
        </p:blipFill>
        <p:spPr>
          <a:xfrm>
            <a:off x="7503091" y="3536749"/>
            <a:ext cx="3682650" cy="33212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14812"/>
            <a:ext cx="10515600" cy="975161"/>
          </a:xfrm>
        </p:spPr>
        <p:txBody>
          <a:bodyPr>
            <a:normAutofit/>
          </a:bodyPr>
          <a:lstStyle/>
          <a:p>
            <a:r>
              <a:rPr lang="zh-TW" altLang="en-US" sz="4400" dirty="0" smtClean="0"/>
              <a:t>二、研究結果</a:t>
            </a:r>
            <a:endParaRPr lang="zh-TW" altLang="en-US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212114" y="989556"/>
            <a:ext cx="10515600" cy="2893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b="1" dirty="0" smtClean="0">
                <a:solidFill>
                  <a:srgbClr val="FF0000"/>
                </a:solidFill>
              </a:rPr>
              <a:t>（一）為什麼要創作石硦光廊故事牆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zh-TW" altLang="en-US" sz="2800" dirty="0" smtClean="0"/>
              <a:t>石硦地區具有發展休閒產業優勢。</a:t>
            </a:r>
            <a:endParaRPr lang="en-US" altLang="zh-TW" sz="2800" dirty="0" smtClean="0"/>
          </a:p>
          <a:p>
            <a:r>
              <a:rPr lang="zh-TW" altLang="en-US" sz="2800" dirty="0" smtClean="0"/>
              <a:t>中山國小校門的圍牆壁磚已剝落。</a:t>
            </a:r>
            <a:endParaRPr lang="en-US" altLang="zh-TW" sz="2800" dirty="0" smtClean="0"/>
          </a:p>
          <a:p>
            <a:r>
              <a:rPr lang="zh-TW" altLang="en-US" sz="2800" dirty="0" smtClean="0"/>
              <a:t>林聰柏里事長和學校合作</a:t>
            </a:r>
            <a:r>
              <a:rPr lang="zh-TW" altLang="en-US" sz="2800" dirty="0"/>
              <a:t>營造「</a:t>
            </a:r>
            <a:r>
              <a:rPr lang="zh-TW" altLang="en-US" sz="2800" dirty="0" smtClean="0"/>
              <a:t>石硦意象」。</a:t>
            </a:r>
            <a:endParaRPr lang="zh-TW" altLang="en-US" sz="28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5" r="54522"/>
          <a:stretch/>
        </p:blipFill>
        <p:spPr>
          <a:xfrm>
            <a:off x="7963084" y="153116"/>
            <a:ext cx="3134975" cy="3454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197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8" descr="http://k12cc.tw/tools/api_get_thumbs.php?page_url=/Site/kc15032/Photo/dir_2PhIfn/dir_66XXrz/file_VyvS88.jpg&amp;type=Image&amp;size=19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856" y="2956142"/>
            <a:ext cx="3911514" cy="248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1" y="347598"/>
            <a:ext cx="10396882" cy="1151965"/>
          </a:xfrm>
        </p:spPr>
        <p:txBody>
          <a:bodyPr>
            <a:normAutofit/>
          </a:bodyPr>
          <a:lstStyle/>
          <a:p>
            <a:r>
              <a:rPr lang="zh-TW" altLang="en-US" dirty="0"/>
              <a:t>（二</a:t>
            </a:r>
            <a:r>
              <a:rPr lang="zh-TW" altLang="en-US" dirty="0" smtClean="0"/>
              <a:t>）誰</a:t>
            </a:r>
            <a:r>
              <a:rPr lang="zh-TW" altLang="en-US" dirty="0"/>
              <a:t>創作了石硦光廊故事牆</a:t>
            </a:r>
            <a:r>
              <a:rPr lang="en-US" altLang="zh-TW" dirty="0"/>
              <a:t>?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215534" y="1499563"/>
            <a:ext cx="10449887" cy="39395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2800" dirty="0" smtClean="0">
                <a:solidFill>
                  <a:srgbClr val="0033CC"/>
                </a:solidFill>
              </a:rPr>
              <a:t>林聰柏</a:t>
            </a:r>
            <a:r>
              <a:rPr lang="zh-TW" altLang="en-US" sz="2800" dirty="0">
                <a:solidFill>
                  <a:srgbClr val="0033CC"/>
                </a:solidFill>
              </a:rPr>
              <a:t>理事長、涂麗美總幹事</a:t>
            </a:r>
            <a:r>
              <a:rPr lang="zh-TW" altLang="en-US" sz="2800" dirty="0" smtClean="0">
                <a:solidFill>
                  <a:srgbClr val="0033CC"/>
                </a:solidFill>
              </a:rPr>
              <a:t>和校長、主任</a:t>
            </a:r>
            <a:r>
              <a:rPr lang="zh-TW" altLang="en-US" sz="2800" dirty="0">
                <a:solidFill>
                  <a:srgbClr val="0033CC"/>
                </a:solidFill>
              </a:rPr>
              <a:t>、</a:t>
            </a:r>
            <a:r>
              <a:rPr lang="zh-TW" altLang="en-US" sz="2800" dirty="0" smtClean="0">
                <a:solidFill>
                  <a:srgbClr val="0033CC"/>
                </a:solidFill>
              </a:rPr>
              <a:t>黃老師</a:t>
            </a:r>
            <a:r>
              <a:rPr lang="zh-TW" altLang="en-US" sz="2800" dirty="0">
                <a:solidFill>
                  <a:srgbClr val="0033CC"/>
                </a:solidFill>
              </a:rPr>
              <a:t>一起討論，提出社區營造的計畫</a:t>
            </a:r>
            <a:r>
              <a:rPr lang="zh-TW" altLang="en-US" sz="2800" dirty="0" smtClean="0">
                <a:solidFill>
                  <a:srgbClr val="0033CC"/>
                </a:solidFill>
              </a:rPr>
              <a:t>。</a:t>
            </a:r>
            <a:endParaRPr lang="en-US" altLang="zh-TW" sz="2800" dirty="0" smtClean="0">
              <a:solidFill>
                <a:srgbClr val="0033CC"/>
              </a:solidFill>
            </a:endParaRPr>
          </a:p>
          <a:p>
            <a:pPr marL="0" indent="0">
              <a:buNone/>
            </a:pPr>
            <a:r>
              <a:rPr lang="zh-TW" altLang="en-US" sz="2800" dirty="0" smtClean="0">
                <a:solidFill>
                  <a:srgbClr val="0033CC"/>
                </a:solidFill>
              </a:rPr>
              <a:t>邀請</a:t>
            </a:r>
            <a:r>
              <a:rPr lang="zh-TW" altLang="en-US" sz="2800" dirty="0">
                <a:solidFill>
                  <a:srgbClr val="0033CC"/>
                </a:solidFill>
              </a:rPr>
              <a:t>「紅瓦</a:t>
            </a:r>
            <a:r>
              <a:rPr lang="zh-TW" altLang="en-US" sz="2800" dirty="0" smtClean="0">
                <a:solidFill>
                  <a:srgbClr val="0033CC"/>
                </a:solidFill>
              </a:rPr>
              <a:t>貓」</a:t>
            </a:r>
            <a:r>
              <a:rPr lang="en-US" altLang="zh-TW" sz="2800" dirty="0">
                <a:solidFill>
                  <a:srgbClr val="0033CC"/>
                </a:solidFill>
              </a:rPr>
              <a:t>---</a:t>
            </a:r>
            <a:r>
              <a:rPr lang="zh-TW" altLang="en-US" sz="2800" dirty="0">
                <a:solidFill>
                  <a:srgbClr val="0033CC"/>
                </a:solidFill>
              </a:rPr>
              <a:t>黃啟芳、林書筠老師擔任</a:t>
            </a:r>
            <a:r>
              <a:rPr lang="zh-TW" altLang="en-US" sz="2800" dirty="0" smtClean="0">
                <a:solidFill>
                  <a:srgbClr val="0033CC"/>
                </a:solidFill>
              </a:rPr>
              <a:t>顧問</a:t>
            </a:r>
            <a:endParaRPr lang="en-US" altLang="zh-TW" sz="2800" dirty="0" smtClean="0">
              <a:solidFill>
                <a:srgbClr val="0033CC"/>
              </a:solidFill>
            </a:endParaRPr>
          </a:p>
          <a:p>
            <a:pPr marL="0" indent="0">
              <a:buNone/>
            </a:pPr>
            <a:r>
              <a:rPr lang="zh-TW" altLang="en-US" sz="2800" dirty="0" smtClean="0">
                <a:solidFill>
                  <a:srgbClr val="0033CC"/>
                </a:solidFill>
              </a:rPr>
              <a:t>聘請陳聖輝藝術家設計</a:t>
            </a:r>
            <a:r>
              <a:rPr lang="zh-TW" altLang="en-US" sz="2800" dirty="0">
                <a:solidFill>
                  <a:srgbClr val="0033CC"/>
                </a:solidFill>
              </a:rPr>
              <a:t>石硦光廊故事</a:t>
            </a:r>
            <a:r>
              <a:rPr lang="zh-TW" altLang="en-US" sz="2800" dirty="0" smtClean="0">
                <a:solidFill>
                  <a:srgbClr val="0033CC"/>
                </a:solidFill>
              </a:rPr>
              <a:t>牆</a:t>
            </a:r>
            <a:endParaRPr lang="en-US" altLang="zh-TW" sz="2800" dirty="0" smtClean="0">
              <a:solidFill>
                <a:srgbClr val="0033CC"/>
              </a:solidFill>
            </a:endParaRPr>
          </a:p>
          <a:p>
            <a:pPr marL="0" indent="0">
              <a:buNone/>
            </a:pPr>
            <a:r>
              <a:rPr lang="zh-TW" altLang="en-US" sz="2800" dirty="0" smtClean="0">
                <a:solidFill>
                  <a:srgbClr val="0033CC"/>
                </a:solidFill>
              </a:rPr>
              <a:t>請</a:t>
            </a:r>
            <a:r>
              <a:rPr lang="zh-TW" altLang="en-US" sz="2800" dirty="0">
                <a:solidFill>
                  <a:srgbClr val="0033CC"/>
                </a:solidFill>
              </a:rPr>
              <a:t>陳祈安會長支援工程營造的</a:t>
            </a:r>
            <a:r>
              <a:rPr lang="zh-TW" altLang="en-US" sz="2800" dirty="0" smtClean="0">
                <a:solidFill>
                  <a:srgbClr val="0033CC"/>
                </a:solidFill>
              </a:rPr>
              <a:t>工作</a:t>
            </a:r>
            <a:endParaRPr lang="en-US" altLang="zh-TW" sz="2800" dirty="0" smtClean="0">
              <a:solidFill>
                <a:srgbClr val="0033CC"/>
              </a:solidFill>
            </a:endParaRPr>
          </a:p>
          <a:p>
            <a:pPr marL="0" indent="0">
              <a:buNone/>
            </a:pPr>
            <a:r>
              <a:rPr lang="zh-TW" altLang="en-US" sz="2800" dirty="0" smtClean="0">
                <a:solidFill>
                  <a:srgbClr val="0033CC"/>
                </a:solidFill>
              </a:rPr>
              <a:t>由</a:t>
            </a:r>
            <a:r>
              <a:rPr lang="zh-TW" altLang="en-US" sz="2800" dirty="0">
                <a:solidFill>
                  <a:srgbClr val="0033CC"/>
                </a:solidFill>
              </a:rPr>
              <a:t>全校師生和社區居民彩繪石頭、拼貼</a:t>
            </a:r>
            <a:r>
              <a:rPr lang="zh-TW" altLang="en-US" sz="2800" dirty="0" smtClean="0">
                <a:solidFill>
                  <a:srgbClr val="0033CC"/>
                </a:solidFill>
              </a:rPr>
              <a:t>馬賽克</a:t>
            </a:r>
            <a:endParaRPr lang="zh-TW" altLang="en-US" sz="2800" dirty="0">
              <a:solidFill>
                <a:srgbClr val="0033CC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0480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03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2076" y="427571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（三</a:t>
            </a:r>
            <a:r>
              <a:rPr lang="zh-TW" altLang="en-US" sz="4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）石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硦光廊故事牆有什麼內容</a:t>
            </a:r>
            <a:r>
              <a:rPr lang="en-US" altLang="zh-TW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419101" y="1915168"/>
            <a:ext cx="5843751" cy="4351338"/>
          </a:xfrm>
        </p:spPr>
        <p:txBody>
          <a:bodyPr/>
          <a:lstStyle/>
          <a:p>
            <a:r>
              <a:rPr lang="zh-TW" altLang="en-US" sz="4000" dirty="0" smtClean="0"/>
              <a:t>主題</a:t>
            </a:r>
            <a:r>
              <a:rPr lang="zh-TW" altLang="en-US" sz="4000" dirty="0"/>
              <a:t>鐵</a:t>
            </a:r>
            <a:r>
              <a:rPr lang="zh-TW" altLang="en-US" sz="4000" dirty="0" smtClean="0"/>
              <a:t>雕：</a:t>
            </a:r>
            <a:endParaRPr lang="en-US" altLang="zh-TW" sz="4000" dirty="0" smtClean="0"/>
          </a:p>
          <a:p>
            <a:pPr marL="0" indent="0">
              <a:buNone/>
            </a:pPr>
            <a:r>
              <a:rPr lang="zh-TW" altLang="en-US" sz="4000" dirty="0" smtClean="0"/>
              <a:t>石定中</a:t>
            </a:r>
            <a:r>
              <a:rPr lang="zh-TW" altLang="en-US" sz="4000" dirty="0"/>
              <a:t>山、硦聲</a:t>
            </a:r>
            <a:r>
              <a:rPr lang="zh-TW" altLang="en-US" sz="4000" dirty="0" smtClean="0"/>
              <a:t>悠揚</a:t>
            </a:r>
            <a:endParaRPr lang="en-US" altLang="zh-TW" sz="4000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endParaRPr lang="en-US" altLang="zh-TW" dirty="0" smtClean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367" y="1654960"/>
            <a:ext cx="3569918" cy="392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108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600" dirty="0" smtClean="0">
                <a:solidFill>
                  <a:srgbClr val="FF0000"/>
                </a:solidFill>
              </a:rPr>
              <a:t>七座鐵雕之</a:t>
            </a:r>
            <a:r>
              <a:rPr lang="en-US" altLang="zh-TW" sz="6600" dirty="0" smtClean="0">
                <a:solidFill>
                  <a:srgbClr val="FF0000"/>
                </a:solidFill>
              </a:rPr>
              <a:t>---</a:t>
            </a:r>
            <a:r>
              <a:rPr lang="zh-TW" altLang="en-US" sz="6600" dirty="0" smtClean="0">
                <a:solidFill>
                  <a:srgbClr val="FF0000"/>
                </a:solidFill>
              </a:rPr>
              <a:t>飯、鶯</a:t>
            </a:r>
            <a:endParaRPr lang="zh-TW" altLang="en-US" sz="6600" dirty="0">
              <a:solidFill>
                <a:srgbClr val="FF0000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sz="4400" dirty="0" smtClean="0"/>
              <a:t>飯</a:t>
            </a:r>
            <a:r>
              <a:rPr lang="en-US" altLang="zh-TW" sz="4400" dirty="0" smtClean="0"/>
              <a:t>--</a:t>
            </a:r>
            <a:r>
              <a:rPr lang="zh-TW" altLang="en-US" sz="4400" dirty="0" smtClean="0"/>
              <a:t>獨角仙農場</a:t>
            </a:r>
            <a:endParaRPr lang="zh-TW" altLang="en-US" sz="4400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2743390"/>
            <a:ext cx="4248469" cy="3182937"/>
          </a:xfrm>
          <a:prstGeom prst="rect">
            <a:avLst/>
          </a:prstGeo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鶯</a:t>
            </a:r>
            <a:r>
              <a:rPr lang="en-US" altLang="zh-TW" sz="4000" dirty="0" smtClean="0"/>
              <a:t>--</a:t>
            </a:r>
            <a:r>
              <a:rPr lang="zh-TW" altLang="en-US" sz="4000" dirty="0" smtClean="0"/>
              <a:t>鶯歌山的溫泉</a:t>
            </a:r>
            <a:endParaRPr lang="zh-TW" altLang="en-US" sz="4000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988" y="2743390"/>
            <a:ext cx="4175586" cy="318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971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600" dirty="0" smtClean="0">
                <a:solidFill>
                  <a:srgbClr val="FF6600"/>
                </a:solidFill>
              </a:rPr>
              <a:t>七座鐵雕之</a:t>
            </a:r>
            <a:r>
              <a:rPr lang="en-US" altLang="zh-TW" sz="6600" dirty="0" smtClean="0">
                <a:solidFill>
                  <a:srgbClr val="FF6600"/>
                </a:solidFill>
              </a:rPr>
              <a:t>---</a:t>
            </a:r>
            <a:r>
              <a:rPr lang="zh-TW" altLang="en-US" sz="6600" dirty="0" smtClean="0">
                <a:solidFill>
                  <a:srgbClr val="FF6600"/>
                </a:solidFill>
              </a:rPr>
              <a:t>赫、檳</a:t>
            </a:r>
            <a:endParaRPr lang="zh-TW" altLang="en-US" sz="6600" dirty="0">
              <a:solidFill>
                <a:srgbClr val="FF6600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75966" y="1864765"/>
            <a:ext cx="4607188" cy="576262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4000" dirty="0" smtClean="0"/>
              <a:t>赫</a:t>
            </a:r>
            <a:r>
              <a:rPr lang="en-US" altLang="zh-TW" sz="4000" dirty="0" smtClean="0"/>
              <a:t>--</a:t>
            </a:r>
            <a:r>
              <a:rPr lang="zh-TW" altLang="en-US" sz="4000" dirty="0"/>
              <a:t>赫</a:t>
            </a:r>
            <a:r>
              <a:rPr lang="zh-TW" altLang="en-US" sz="4000" dirty="0" smtClean="0"/>
              <a:t>隆</a:t>
            </a:r>
            <a:r>
              <a:rPr lang="zh-TW" altLang="en-US" sz="4000" dirty="0"/>
              <a:t>寺</a:t>
            </a: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85" y="2543601"/>
            <a:ext cx="4410129" cy="2876093"/>
          </a:xfrm>
          <a:prstGeom prst="rect">
            <a:avLst/>
          </a:prstGeo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799776" y="1967339"/>
            <a:ext cx="4622537" cy="576262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4000" dirty="0" smtClean="0"/>
              <a:t>檳</a:t>
            </a:r>
            <a:r>
              <a:rPr lang="en-US" altLang="zh-TW" sz="4000" dirty="0" smtClean="0"/>
              <a:t>--</a:t>
            </a:r>
            <a:r>
              <a:rPr lang="zh-TW" altLang="en-US" sz="4000" dirty="0" smtClean="0"/>
              <a:t>檳榔</a:t>
            </a:r>
            <a:endParaRPr lang="zh-TW" altLang="en-US" sz="4000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566" y="2543601"/>
            <a:ext cx="3910662" cy="292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149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主要賽事">
  <a:themeElements>
    <a:clrScheme name="主要賽事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主要賽事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主要賽事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TM04033927[[fn=主要賽事]]</Template>
  <TotalTime>1719</TotalTime>
  <Words>1331</Words>
  <Application>Microsoft Office PowerPoint</Application>
  <PresentationFormat>自訂</PresentationFormat>
  <Paragraphs>91</Paragraphs>
  <Slides>25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26" baseType="lpstr">
      <vt:lpstr>主要賽事</vt:lpstr>
      <vt:lpstr>  石硦光廊故事牆知多少</vt:lpstr>
      <vt:lpstr>一、 前言</vt:lpstr>
      <vt:lpstr>我們要研究的問題有：</vt:lpstr>
      <vt:lpstr>我們要研究的問題有：</vt:lpstr>
      <vt:lpstr>二、研究結果</vt:lpstr>
      <vt:lpstr>（二）誰創作了石硦光廊故事牆? </vt:lpstr>
      <vt:lpstr>（三）石硦光廊故事牆有什麼內容?</vt:lpstr>
      <vt:lpstr>七座鐵雕之---飯、鶯</vt:lpstr>
      <vt:lpstr>七座鐵雕之---赫、檳</vt:lpstr>
      <vt:lpstr>七座鐵雕之---油、栗</vt:lpstr>
      <vt:lpstr>七座鐵雕之---林</vt:lpstr>
      <vt:lpstr>四、石硦光廊故事牆有什麼特色</vt:lpstr>
      <vt:lpstr>石硦光廊的特色</vt:lpstr>
      <vt:lpstr>五、石硦光廊故事牆什麼時候創作?什麼時候完成?</vt:lpstr>
      <vt:lpstr>六、創作石硦光廊故事牆花費 多少錢？</vt:lpstr>
      <vt:lpstr>（七）施作石硦光廊故事牆有哪些困難？怎麼解決</vt:lpstr>
      <vt:lpstr>（七）施作石硦光廊故事牆有哪些困難？怎麼解決</vt:lpstr>
      <vt:lpstr>（八）參與石硦光廊故事牆有甚麼感想？  </vt:lpstr>
      <vt:lpstr>（九）做完石硦光廊故事牆要注意那些事情？ </vt:lpstr>
      <vt:lpstr>心得感想</vt:lpstr>
      <vt:lpstr>心得感想</vt:lpstr>
      <vt:lpstr>心得感想</vt:lpstr>
      <vt:lpstr>心得感想</vt:lpstr>
      <vt:lpstr>心得感想</vt:lpstr>
      <vt:lpstr>簡報到此結束，謝謝大家!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石硦光廊故事牆知多少</dc:title>
  <dc:creator>CYCuser</dc:creator>
  <cp:lastModifiedBy>USER</cp:lastModifiedBy>
  <cp:revision>36</cp:revision>
  <dcterms:created xsi:type="dcterms:W3CDTF">2016-02-07T06:55:59Z</dcterms:created>
  <dcterms:modified xsi:type="dcterms:W3CDTF">2017-04-13T06:08:33Z</dcterms:modified>
</cp:coreProperties>
</file>