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6" r:id="rId2"/>
    <p:sldId id="257" r:id="rId3"/>
    <p:sldId id="258" r:id="rId4"/>
    <p:sldId id="259" r:id="rId5"/>
    <p:sldId id="300" r:id="rId6"/>
    <p:sldId id="266" r:id="rId7"/>
    <p:sldId id="261" r:id="rId8"/>
    <p:sldId id="267" r:id="rId9"/>
    <p:sldId id="263" r:id="rId10"/>
    <p:sldId id="268" r:id="rId11"/>
    <p:sldId id="265" r:id="rId12"/>
    <p:sldId id="270" r:id="rId13"/>
    <p:sldId id="271" r:id="rId14"/>
    <p:sldId id="273" r:id="rId15"/>
    <p:sldId id="274" r:id="rId16"/>
    <p:sldId id="276" r:id="rId17"/>
    <p:sldId id="277" r:id="rId18"/>
    <p:sldId id="279" r:id="rId19"/>
    <p:sldId id="280" r:id="rId20"/>
    <p:sldId id="282" r:id="rId21"/>
    <p:sldId id="283" r:id="rId22"/>
    <p:sldId id="285" r:id="rId23"/>
    <p:sldId id="286" r:id="rId24"/>
    <p:sldId id="288" r:id="rId25"/>
    <p:sldId id="290" r:id="rId26"/>
    <p:sldId id="291" r:id="rId27"/>
    <p:sldId id="293" r:id="rId28"/>
    <p:sldId id="294" r:id="rId29"/>
    <p:sldId id="301" r:id="rId30"/>
    <p:sldId id="303" r:id="rId31"/>
    <p:sldId id="295" r:id="rId32"/>
    <p:sldId id="296" r:id="rId33"/>
    <p:sldId id="297" r:id="rId34"/>
    <p:sldId id="298" r:id="rId35"/>
    <p:sldId id="299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6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98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55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8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707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072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02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19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65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28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23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20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16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51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76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271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3CA52-C912-413D-9E3E-BB59BDAB5D3A}" type="datetimeFigureOut">
              <a:rPr lang="zh-TW" altLang="en-US" smtClean="0"/>
              <a:pPr/>
              <a:t>2016/1/18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6936FE-AFD0-4A9E-9B37-6BBEAD1210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66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「石硦光廊故事牆」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之民意調查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948879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zh-TW" sz="3200" b="1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陳怡均、林彥均、郭弈</a:t>
            </a:r>
            <a:r>
              <a:rPr lang="zh-TW" altLang="en-US" sz="3200" b="1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圻</a:t>
            </a:r>
            <a:r>
              <a:rPr lang="zh-TW" altLang="zh-TW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李彥頡、鐘翊瑋</a:t>
            </a:r>
            <a:endParaRPr lang="en-US" altLang="zh-TW" sz="3200" b="1" kern="1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74774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 smtClean="0"/>
              <a:t>3.</a:t>
            </a:r>
            <a:r>
              <a:rPr lang="zh-TW" altLang="zh-TW" sz="2400" b="1" dirty="0"/>
              <a:t>您知道七座特色鐵雕</a:t>
            </a:r>
            <a:r>
              <a:rPr lang="en-US" altLang="zh-TW" sz="2400" b="1" dirty="0"/>
              <a:t>(</a:t>
            </a:r>
            <a:r>
              <a:rPr lang="zh-TW" altLang="zh-TW" sz="2400" b="1" dirty="0"/>
              <a:t>飯鶯赫檳油栗林</a:t>
            </a:r>
            <a:r>
              <a:rPr lang="en-US" altLang="zh-TW" sz="2400" b="1" dirty="0"/>
              <a:t>-</a:t>
            </a:r>
            <a:r>
              <a:rPr lang="zh-TW" altLang="zh-TW" sz="2400" b="1" dirty="0"/>
              <a:t>歡迎好朋友蒞臨</a:t>
            </a:r>
            <a:r>
              <a:rPr lang="en-US" altLang="zh-TW" sz="2400" b="1" dirty="0"/>
              <a:t>)</a:t>
            </a:r>
            <a:r>
              <a:rPr lang="zh-TW" altLang="zh-TW" sz="2400" b="1" dirty="0"/>
              <a:t>的意思嗎</a:t>
            </a:r>
            <a:r>
              <a:rPr lang="en-US" altLang="zh-TW" sz="2400" b="1" dirty="0"/>
              <a:t>?</a:t>
            </a:r>
            <a:endParaRPr lang="zh-TW" altLang="zh-TW" sz="2400" dirty="0"/>
          </a:p>
          <a:p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12" y="2694434"/>
            <a:ext cx="6579490" cy="39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3.</a:t>
            </a:r>
            <a:r>
              <a:rPr lang="zh-TW" altLang="zh-TW" sz="2400" b="1" dirty="0"/>
              <a:t>您知道七座特色鐵雕</a:t>
            </a:r>
            <a:r>
              <a:rPr lang="en-US" altLang="zh-TW" sz="2400" b="1" dirty="0"/>
              <a:t>(</a:t>
            </a:r>
            <a:r>
              <a:rPr lang="zh-TW" altLang="zh-TW" sz="2400" b="1" dirty="0"/>
              <a:t>飯鶯赫檳油栗林</a:t>
            </a:r>
            <a:r>
              <a:rPr lang="en-US" altLang="zh-TW" sz="2400" b="1" dirty="0"/>
              <a:t>-</a:t>
            </a:r>
            <a:r>
              <a:rPr lang="zh-TW" altLang="zh-TW" sz="2400" b="1" dirty="0"/>
              <a:t>歡迎好朋友蒞臨</a:t>
            </a:r>
            <a:r>
              <a:rPr lang="en-US" altLang="zh-TW" sz="2400" b="1" dirty="0"/>
              <a:t>)</a:t>
            </a:r>
            <a:r>
              <a:rPr lang="zh-TW" altLang="zh-TW" sz="2400" b="1" dirty="0"/>
              <a:t>的意思嗎</a:t>
            </a:r>
            <a:r>
              <a:rPr lang="en-US" altLang="zh-TW" sz="2400" b="1" dirty="0"/>
              <a:t>?</a:t>
            </a:r>
            <a:endParaRPr lang="zh-TW" altLang="zh-TW" sz="2400" dirty="0"/>
          </a:p>
          <a:p>
            <a:endParaRPr lang="zh-TW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90" y="2550019"/>
            <a:ext cx="5802852" cy="34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198179"/>
            <a:ext cx="8596668" cy="4843183"/>
          </a:xfrm>
        </p:spPr>
        <p:txBody>
          <a:bodyPr>
            <a:normAutofit/>
          </a:bodyPr>
          <a:lstStyle/>
          <a:p>
            <a:r>
              <a:rPr lang="en-US" altLang="zh-TW" sz="2400" b="1" dirty="0"/>
              <a:t>4</a:t>
            </a:r>
            <a:r>
              <a:rPr lang="en-US" altLang="zh-TW" sz="2400" b="1" dirty="0" smtClean="0"/>
              <a:t>.</a:t>
            </a:r>
            <a:r>
              <a:rPr lang="zh-TW" altLang="zh-TW" sz="2400" b="1" dirty="0"/>
              <a:t>您覺得「石硦光廊故事牆」施作在中山國小的圍牆，適不適合</a:t>
            </a:r>
            <a:r>
              <a:rPr lang="en-US" altLang="zh-TW" sz="2400" b="1" dirty="0"/>
              <a:t>?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09" y="1930400"/>
            <a:ext cx="6588714" cy="38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76553"/>
            <a:ext cx="8596668" cy="4464810"/>
          </a:xfrm>
        </p:spPr>
        <p:txBody>
          <a:bodyPr>
            <a:normAutofit/>
          </a:bodyPr>
          <a:lstStyle/>
          <a:p>
            <a:r>
              <a:rPr lang="en-US" altLang="zh-TW" sz="2400" b="1" dirty="0"/>
              <a:t>4</a:t>
            </a:r>
            <a:r>
              <a:rPr lang="en-US" altLang="zh-TW" sz="2400" b="1" dirty="0" smtClean="0"/>
              <a:t>.</a:t>
            </a:r>
            <a:r>
              <a:rPr lang="zh-TW" altLang="zh-TW" sz="2400" b="1" dirty="0"/>
              <a:t>您覺得「石硦光廊故事牆」施作在中山國小的圍牆，適不適合</a:t>
            </a:r>
            <a:r>
              <a:rPr lang="en-US" altLang="zh-TW" sz="2400" b="1" dirty="0"/>
              <a:t>?</a:t>
            </a:r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86" y="2484741"/>
            <a:ext cx="6383763" cy="355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92773"/>
            <a:ext cx="8596668" cy="4748590"/>
          </a:xfrm>
        </p:spPr>
        <p:txBody>
          <a:bodyPr/>
          <a:lstStyle/>
          <a:p>
            <a:r>
              <a:rPr lang="en-US" altLang="zh-TW" sz="2800" b="1" dirty="0" smtClean="0"/>
              <a:t>5.</a:t>
            </a:r>
            <a:r>
              <a:rPr lang="zh-TW" altLang="zh-TW" sz="2800" b="1" dirty="0"/>
              <a:t>您覺得「石硦光廊故事牆」對於社區的發展有沒有幫助</a:t>
            </a:r>
            <a:r>
              <a:rPr lang="en-US" altLang="zh-TW" sz="2800" b="1" dirty="0"/>
              <a:t>?</a:t>
            </a:r>
            <a:endParaRPr lang="zh-TW" altLang="en-US" sz="2800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68" y="2613573"/>
            <a:ext cx="6883600" cy="341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77007"/>
            <a:ext cx="8596668" cy="4764355"/>
          </a:xfrm>
        </p:spPr>
        <p:txBody>
          <a:bodyPr/>
          <a:lstStyle/>
          <a:p>
            <a:r>
              <a:rPr lang="en-US" altLang="zh-TW" sz="2400" b="1" dirty="0" smtClean="0"/>
              <a:t>5.</a:t>
            </a:r>
            <a:r>
              <a:rPr lang="zh-TW" altLang="zh-TW" sz="2400" b="1" dirty="0"/>
              <a:t>您覺得「石硦光廊故事牆」對於社區的發展有沒有幫助</a:t>
            </a:r>
            <a:r>
              <a:rPr lang="en-US" altLang="zh-TW" sz="2400" b="1" dirty="0"/>
              <a:t>?</a:t>
            </a:r>
            <a:endParaRPr lang="zh-TW" altLang="en-US" sz="2400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55" y="1930400"/>
            <a:ext cx="6135625" cy="369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92773"/>
            <a:ext cx="8596668" cy="4748590"/>
          </a:xfrm>
        </p:spPr>
        <p:txBody>
          <a:bodyPr/>
          <a:lstStyle/>
          <a:p>
            <a:r>
              <a:rPr lang="en-US" altLang="zh-TW" sz="2400" b="1" dirty="0"/>
              <a:t>6</a:t>
            </a:r>
            <a:r>
              <a:rPr lang="en-US" altLang="zh-TW" sz="2400" b="1" dirty="0" smtClean="0"/>
              <a:t>.</a:t>
            </a:r>
            <a:r>
              <a:rPr lang="zh-TW" altLang="zh-TW" sz="2400" b="1" dirty="0"/>
              <a:t>您對於「石硦光廊故事牆」的評價如何？</a:t>
            </a:r>
            <a:endParaRPr lang="zh-TW" altLang="zh-TW" sz="2400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566" y="2339209"/>
            <a:ext cx="5816203" cy="32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45477"/>
            <a:ext cx="8596668" cy="4795886"/>
          </a:xfrm>
        </p:spPr>
        <p:txBody>
          <a:bodyPr/>
          <a:lstStyle/>
          <a:p>
            <a:r>
              <a:rPr lang="en-US" altLang="zh-TW" sz="2400" b="1" dirty="0"/>
              <a:t>6</a:t>
            </a:r>
            <a:r>
              <a:rPr lang="en-US" altLang="zh-TW" sz="2400" b="1" dirty="0" smtClean="0"/>
              <a:t>.</a:t>
            </a:r>
            <a:r>
              <a:rPr lang="zh-TW" altLang="zh-TW" sz="2400" b="1" dirty="0"/>
              <a:t>您對於「石硦光廊故事牆」的評價如何？</a:t>
            </a:r>
            <a:endParaRPr lang="zh-TW" altLang="zh-TW" sz="2400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195" y="1930400"/>
            <a:ext cx="6312271" cy="37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18897"/>
            <a:ext cx="8596668" cy="4622465"/>
          </a:xfrm>
        </p:spPr>
        <p:txBody>
          <a:bodyPr/>
          <a:lstStyle/>
          <a:p>
            <a:r>
              <a:rPr lang="en-US" altLang="zh-TW" sz="2400" b="1" dirty="0"/>
              <a:t>7.</a:t>
            </a:r>
            <a:r>
              <a:rPr lang="zh-TW" altLang="zh-TW" sz="2400" b="1" dirty="0"/>
              <a:t>您曾經去欣賞石硦光廊故事牆嗎</a:t>
            </a:r>
            <a:r>
              <a:rPr lang="en-US" altLang="zh-TW" sz="2400" b="1" dirty="0"/>
              <a:t>?</a:t>
            </a:r>
            <a:endParaRPr lang="zh-TW" altLang="zh-TW" sz="2400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29" y="2086682"/>
            <a:ext cx="6572949" cy="39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198179"/>
            <a:ext cx="8596668" cy="4843183"/>
          </a:xfrm>
        </p:spPr>
        <p:txBody>
          <a:bodyPr/>
          <a:lstStyle/>
          <a:p>
            <a:r>
              <a:rPr lang="en-US" altLang="zh-TW" sz="2400" b="1" dirty="0"/>
              <a:t>7.</a:t>
            </a:r>
            <a:r>
              <a:rPr lang="zh-TW" altLang="zh-TW" sz="2400" b="1" dirty="0"/>
              <a:t>您曾經去欣賞石硦光廊故事牆嗎</a:t>
            </a:r>
            <a:r>
              <a:rPr lang="en-US" altLang="zh-TW" sz="2400" b="1" dirty="0"/>
              <a:t>?</a:t>
            </a:r>
            <a:endParaRPr lang="zh-TW" altLang="zh-TW" sz="2400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385" y="1705084"/>
            <a:ext cx="6364678" cy="38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/>
              <a:t>石硦光廊故事牆是學校和社區一起建造出來的，</a:t>
            </a:r>
            <a:r>
              <a:rPr lang="zh-TW" altLang="zh-TW" sz="3600" dirty="0" smtClean="0"/>
              <a:t>我們參與</a:t>
            </a:r>
            <a:r>
              <a:rPr lang="zh-TW" altLang="en-US" sz="3600" dirty="0" smtClean="0"/>
              <a:t>這個</a:t>
            </a:r>
            <a:r>
              <a:rPr lang="zh-TW" altLang="zh-TW" sz="3600" dirty="0" smtClean="0"/>
              <a:t>活動。</a:t>
            </a:r>
            <a:endParaRPr lang="en-US" altLang="zh-TW" sz="3600" dirty="0" smtClean="0"/>
          </a:p>
          <a:p>
            <a:r>
              <a:rPr lang="zh-TW" altLang="zh-TW" sz="3600" dirty="0" smtClean="0"/>
              <a:t>想要</a:t>
            </a:r>
            <a:r>
              <a:rPr lang="zh-TW" altLang="zh-TW" sz="3600" dirty="0"/>
              <a:t>藉由問卷的方式來調查大家對石硦光廊故事</a:t>
            </a:r>
            <a:r>
              <a:rPr lang="zh-TW" altLang="zh-TW" sz="3600" dirty="0" smtClean="0"/>
              <a:t>牆的</a:t>
            </a:r>
            <a:r>
              <a:rPr lang="zh-TW" altLang="en-US" sz="3600" dirty="0" smtClean="0"/>
              <a:t>看法</a:t>
            </a:r>
            <a:r>
              <a:rPr lang="zh-TW" altLang="zh-TW" sz="3600" dirty="0" smtClean="0"/>
              <a:t>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72695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50429"/>
            <a:ext cx="8596668" cy="4590934"/>
          </a:xfrm>
        </p:spPr>
        <p:txBody>
          <a:bodyPr/>
          <a:lstStyle/>
          <a:p>
            <a:r>
              <a:rPr lang="en-US" altLang="zh-TW" sz="2400" b="1" dirty="0"/>
              <a:t>8.</a:t>
            </a:r>
            <a:r>
              <a:rPr lang="zh-TW" altLang="zh-TW" sz="2400" b="1" dirty="0"/>
              <a:t>您喜歡石硦光廊的設計內容嗎</a:t>
            </a:r>
            <a:r>
              <a:rPr lang="en-US" altLang="zh-TW" sz="2400" b="1" dirty="0"/>
              <a:t>? </a:t>
            </a:r>
            <a:r>
              <a:rPr lang="zh-TW" altLang="zh-TW" sz="2400" b="1" dirty="0"/>
              <a:t>（包含山水、人文、生態、產業）</a:t>
            </a:r>
            <a:endParaRPr lang="zh-TW" altLang="zh-TW" sz="2400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25" y="2117399"/>
            <a:ext cx="6521898" cy="39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24303"/>
            <a:ext cx="8596668" cy="4717059"/>
          </a:xfrm>
        </p:spPr>
        <p:txBody>
          <a:bodyPr/>
          <a:lstStyle/>
          <a:p>
            <a:r>
              <a:rPr lang="en-US" altLang="zh-TW" sz="2400" b="1" dirty="0"/>
              <a:t>8.</a:t>
            </a:r>
            <a:r>
              <a:rPr lang="zh-TW" altLang="zh-TW" sz="2400" b="1" dirty="0"/>
              <a:t>您喜歡石硦光廊的設計內容嗎</a:t>
            </a:r>
            <a:r>
              <a:rPr lang="en-US" altLang="zh-TW" sz="2400" b="1" dirty="0"/>
              <a:t>? </a:t>
            </a:r>
            <a:r>
              <a:rPr lang="zh-TW" altLang="zh-TW" sz="2400" b="1" dirty="0"/>
              <a:t>（包含山水、人文、生態、產業）</a:t>
            </a:r>
            <a:endParaRPr lang="zh-TW" altLang="zh-TW" sz="2400" dirty="0"/>
          </a:p>
          <a:p>
            <a:endParaRPr lang="zh-TW" altLang="en-US" sz="2400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34" y="2166883"/>
            <a:ext cx="6888274" cy="42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08539"/>
            <a:ext cx="8596668" cy="4732824"/>
          </a:xfrm>
        </p:spPr>
        <p:txBody>
          <a:bodyPr/>
          <a:lstStyle/>
          <a:p>
            <a:r>
              <a:rPr lang="en-US" altLang="zh-TW" sz="2400" b="1" dirty="0"/>
              <a:t>9.</a:t>
            </a:r>
            <a:r>
              <a:rPr lang="zh-TW" altLang="zh-TW" sz="2400" b="1" dirty="0"/>
              <a:t>您喜歡石硦光廊的鐵雕嗎</a:t>
            </a:r>
            <a:r>
              <a:rPr lang="en-US" altLang="zh-TW" sz="2400" b="1" dirty="0"/>
              <a:t>?</a:t>
            </a:r>
            <a:endParaRPr lang="zh-TW" altLang="zh-TW" sz="2400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024" y="1930400"/>
            <a:ext cx="6364678" cy="38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r>
              <a:rPr lang="en-US" altLang="zh-TW" sz="2400" b="1" dirty="0">
                <a:latin typeface="+mn-ea"/>
              </a:rPr>
              <a:t>9.</a:t>
            </a:r>
            <a:r>
              <a:rPr lang="zh-TW" altLang="zh-TW" sz="2400" b="1" dirty="0">
                <a:latin typeface="+mn-ea"/>
              </a:rPr>
              <a:t>您喜歡石硦光廊的鐵雕嗎</a:t>
            </a:r>
            <a:r>
              <a:rPr lang="en-US" altLang="zh-TW" sz="2400" b="1" dirty="0">
                <a:latin typeface="+mn-ea"/>
              </a:rPr>
              <a:t>?</a:t>
            </a:r>
            <a:endParaRPr lang="zh-TW" altLang="zh-TW" sz="2400" dirty="0">
              <a:latin typeface="+mn-ea"/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942" y="2326440"/>
            <a:ext cx="6174457" cy="371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000" y="51434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00B0F0"/>
                </a:solidFill>
              </a:rPr>
              <a:t>二、研究結果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82414"/>
            <a:ext cx="10515600" cy="5070749"/>
          </a:xfrm>
        </p:spPr>
        <p:txBody>
          <a:bodyPr>
            <a:normAutofit/>
          </a:bodyPr>
          <a:lstStyle/>
          <a:p>
            <a:r>
              <a:rPr lang="en-US" altLang="zh-TW" sz="2400" b="1" dirty="0" smtClean="0">
                <a:latin typeface="+mn-ea"/>
              </a:rPr>
              <a:t>10.</a:t>
            </a:r>
            <a:r>
              <a:rPr lang="zh-TW" altLang="en-US" sz="2400" b="1" dirty="0" smtClean="0">
                <a:latin typeface="+mn-ea"/>
              </a:rPr>
              <a:t>您</a:t>
            </a:r>
            <a:r>
              <a:rPr lang="zh-TW" altLang="en-US" sz="2400" b="1" dirty="0" smtClean="0">
                <a:latin typeface="+mn-ea"/>
              </a:rPr>
              <a:t>喜歡學生們彩繪的石頭嗎</a:t>
            </a:r>
            <a:r>
              <a:rPr lang="en-US" altLang="zh-TW" sz="2400" b="1" dirty="0" smtClean="0">
                <a:latin typeface="+mn-ea"/>
              </a:rPr>
              <a:t>?</a:t>
            </a:r>
          </a:p>
          <a:p>
            <a:endParaRPr lang="en-US" altLang="zh-TW" sz="40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527763"/>
              </p:ext>
            </p:extLst>
          </p:nvPr>
        </p:nvGraphicFramePr>
        <p:xfrm>
          <a:off x="1800773" y="1839912"/>
          <a:ext cx="6949527" cy="381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圖表" r:id="rId3" imgW="4572000" imgH="2743166" progId="Excel.Sheet.8">
                  <p:embed/>
                </p:oleObj>
              </mc:Choice>
              <mc:Fallback>
                <p:oleObj name="圖表" r:id="rId3" imgW="4572000" imgH="2743166" progId="Excel.Sheet.8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773" y="1839912"/>
                        <a:ext cx="6949527" cy="3811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43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00B0F0"/>
                </a:solidFill>
              </a:rPr>
              <a:t>二、研究結果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1098" y="1324303"/>
            <a:ext cx="10515600" cy="4717723"/>
          </a:xfrm>
        </p:spPr>
        <p:txBody>
          <a:bodyPr/>
          <a:lstStyle/>
          <a:p>
            <a:r>
              <a:rPr lang="en-US" altLang="zh-TW" sz="2400" b="1" dirty="0" smtClean="0">
                <a:latin typeface="+mn-ea"/>
              </a:rPr>
              <a:t>11.</a:t>
            </a:r>
            <a:r>
              <a:rPr lang="zh-TW" altLang="en-US" sz="2400" b="1" dirty="0" smtClean="0">
                <a:latin typeface="+mn-ea"/>
              </a:rPr>
              <a:t>石</a:t>
            </a:r>
            <a:r>
              <a:rPr lang="zh-TW" altLang="en-US" sz="2400" b="1" dirty="0" smtClean="0">
                <a:latin typeface="+mn-ea"/>
              </a:rPr>
              <a:t>硦光廊的鐵雕之中，您喜歡哪一個</a:t>
            </a:r>
            <a:r>
              <a:rPr lang="en-US" altLang="zh-TW" sz="2400" b="1" dirty="0" smtClean="0">
                <a:latin typeface="+mn-ea"/>
              </a:rPr>
              <a:t>?</a:t>
            </a:r>
          </a:p>
          <a:p>
            <a:endParaRPr lang="zh-TW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97" y="1930400"/>
            <a:ext cx="6985000" cy="41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00B0F0"/>
                </a:solidFill>
              </a:rPr>
              <a:t>二、研究結果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1098" y="1292772"/>
            <a:ext cx="10515600" cy="4749254"/>
          </a:xfrm>
        </p:spPr>
        <p:txBody>
          <a:bodyPr/>
          <a:lstStyle/>
          <a:p>
            <a:r>
              <a:rPr lang="en-US" altLang="zh-TW" sz="2400" b="1" dirty="0" smtClean="0">
                <a:latin typeface="+mn-ea"/>
              </a:rPr>
              <a:t>11.</a:t>
            </a:r>
            <a:r>
              <a:rPr lang="zh-TW" altLang="en-US" sz="2400" b="1" dirty="0" smtClean="0">
                <a:latin typeface="+mn-ea"/>
              </a:rPr>
              <a:t>石</a:t>
            </a:r>
            <a:r>
              <a:rPr lang="zh-TW" altLang="en-US" sz="2400" b="1" dirty="0" smtClean="0">
                <a:latin typeface="+mn-ea"/>
              </a:rPr>
              <a:t>硦光廊的鐵雕之中，您喜歡哪一個</a:t>
            </a:r>
            <a:r>
              <a:rPr lang="en-US" altLang="zh-TW" sz="2400" b="1" dirty="0" smtClean="0">
                <a:latin typeface="+mn-ea"/>
              </a:rPr>
              <a:t>?</a:t>
            </a:r>
          </a:p>
          <a:p>
            <a:endParaRPr lang="zh-TW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02" y="1816100"/>
            <a:ext cx="7645400" cy="45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00B0F0"/>
                </a:solidFill>
              </a:rPr>
              <a:t>二、研究結果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1098" y="1690688"/>
            <a:ext cx="10515600" cy="4351338"/>
          </a:xfrm>
        </p:spPr>
        <p:txBody>
          <a:bodyPr/>
          <a:lstStyle/>
          <a:p>
            <a:r>
              <a:rPr lang="en-US" altLang="zh-TW" sz="2400" b="1" dirty="0" smtClean="0">
                <a:latin typeface="+mn-ea"/>
              </a:rPr>
              <a:t>12.</a:t>
            </a:r>
            <a:r>
              <a:rPr lang="zh-TW" altLang="en-US" sz="2400" b="1" dirty="0" smtClean="0">
                <a:latin typeface="+mn-ea"/>
              </a:rPr>
              <a:t>您</a:t>
            </a:r>
            <a:r>
              <a:rPr lang="zh-TW" altLang="en-US" sz="2400" b="1" dirty="0">
                <a:latin typeface="+mn-ea"/>
              </a:rPr>
              <a:t>覺得石硦光廊有哪些功能</a:t>
            </a:r>
            <a:r>
              <a:rPr lang="en-US" altLang="zh-TW" sz="2400" b="1" dirty="0">
                <a:latin typeface="+mn-ea"/>
              </a:rPr>
              <a:t>?</a:t>
            </a:r>
          </a:p>
          <a:p>
            <a:endParaRPr lang="zh-TW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1" y="2247900"/>
            <a:ext cx="7823200" cy="39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00B0F0"/>
                </a:solidFill>
              </a:rPr>
              <a:t>二、研究結果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1098" y="1690688"/>
            <a:ext cx="10515600" cy="4351338"/>
          </a:xfrm>
        </p:spPr>
        <p:txBody>
          <a:bodyPr/>
          <a:lstStyle/>
          <a:p>
            <a:r>
              <a:rPr lang="en-US" altLang="zh-TW" sz="2400" b="1" dirty="0" smtClean="0"/>
              <a:t>12</a:t>
            </a:r>
            <a:r>
              <a:rPr lang="en-US" altLang="zh-TW" sz="2400" b="1" dirty="0"/>
              <a:t>.</a:t>
            </a:r>
            <a:r>
              <a:rPr lang="zh-TW" altLang="en-US" sz="2400" b="1" dirty="0" smtClean="0"/>
              <a:t>您覺得石硦光廊有哪些功能</a:t>
            </a:r>
            <a:r>
              <a:rPr lang="en-US" altLang="zh-TW" sz="2400" b="1" dirty="0" smtClean="0"/>
              <a:t>?</a:t>
            </a:r>
          </a:p>
          <a:p>
            <a:endParaRPr lang="zh-TW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3074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03" y="2260600"/>
            <a:ext cx="7810499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9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三、對於「石硦光廊故事牆」您的想法或感想：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latin typeface="+mn-ea"/>
              </a:rPr>
              <a:t>學生的想法與感想：</a:t>
            </a:r>
            <a:endParaRPr lang="en-US" altLang="zh-TW" sz="3200" b="1" dirty="0" smtClean="0">
              <a:latin typeface="+mn-ea"/>
            </a:endParaRPr>
          </a:p>
          <a:p>
            <a:r>
              <a:rPr lang="en-US" altLang="zh-TW" sz="3200" b="1" dirty="0" smtClean="0">
                <a:latin typeface="+mn-ea"/>
              </a:rPr>
              <a:t>1.</a:t>
            </a:r>
            <a:r>
              <a:rPr lang="zh-TW" altLang="en-US" sz="3200" b="1" dirty="0" smtClean="0">
                <a:latin typeface="+mn-ea"/>
              </a:rPr>
              <a:t>覺得石硦光廊故事牆很漂亮的有</a:t>
            </a:r>
            <a:r>
              <a:rPr lang="en-US" altLang="zh-TW" sz="3200" b="1" dirty="0" smtClean="0">
                <a:latin typeface="+mn-ea"/>
              </a:rPr>
              <a:t>22</a:t>
            </a:r>
            <a:r>
              <a:rPr lang="zh-TW" altLang="en-US" sz="3200" b="1" dirty="0" smtClean="0">
                <a:latin typeface="+mn-ea"/>
              </a:rPr>
              <a:t>人</a:t>
            </a:r>
            <a:endParaRPr lang="en-US" altLang="zh-TW" sz="3200" b="1" dirty="0" smtClean="0">
              <a:latin typeface="+mn-ea"/>
            </a:endParaRPr>
          </a:p>
          <a:p>
            <a:r>
              <a:rPr lang="en-US" altLang="zh-TW" sz="3200" b="1" dirty="0" smtClean="0">
                <a:latin typeface="+mn-ea"/>
              </a:rPr>
              <a:t>2.</a:t>
            </a:r>
            <a:r>
              <a:rPr lang="zh-TW" altLang="en-US" sz="3200" b="1" dirty="0" smtClean="0">
                <a:latin typeface="+mn-ea"/>
              </a:rPr>
              <a:t>藉由石硦光廊故事牆更認是</a:t>
            </a:r>
            <a:r>
              <a:rPr lang="zh-TW" altLang="en-US" sz="3200" b="1" dirty="0">
                <a:latin typeface="+mn-ea"/>
              </a:rPr>
              <a:t>此</a:t>
            </a:r>
            <a:r>
              <a:rPr lang="zh-TW" altLang="en-US" sz="3200" b="1" dirty="0" smtClean="0">
                <a:latin typeface="+mn-ea"/>
              </a:rPr>
              <a:t>地有</a:t>
            </a:r>
            <a:r>
              <a:rPr lang="en-US" altLang="zh-TW" sz="3200" b="1" dirty="0" smtClean="0">
                <a:latin typeface="+mn-ea"/>
              </a:rPr>
              <a:t>12</a:t>
            </a:r>
            <a:r>
              <a:rPr lang="zh-TW" altLang="en-US" sz="3200" b="1" dirty="0" smtClean="0">
                <a:latin typeface="+mn-ea"/>
              </a:rPr>
              <a:t>人</a:t>
            </a:r>
            <a:endParaRPr lang="en-US" altLang="zh-TW" sz="3200" b="1" dirty="0" smtClean="0">
              <a:latin typeface="+mn-ea"/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26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問卷的問題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087820"/>
            <a:ext cx="10749455" cy="551793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 smtClean="0"/>
              <a:t>您知道「石硦光廊故事牆」是由社區發展協會和學校共同完成的嗎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您知道主題鐵雕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「石定中山、硦聲悠揚」的意義嗎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3. </a:t>
            </a:r>
            <a:r>
              <a:rPr lang="zh-TW" altLang="en-US" sz="3600" dirty="0" smtClean="0"/>
              <a:t>您知道七座特色鐵雕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飯鶯赫檳油栗林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歡迎好朋友蒞臨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的意思嗎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4. </a:t>
            </a:r>
            <a:r>
              <a:rPr lang="zh-TW" altLang="en-US" sz="3600" dirty="0" smtClean="0"/>
              <a:t>您覺得「石硦光廊故事牆」施作在中山國小的圍牆，適不適合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5.</a:t>
            </a:r>
            <a:r>
              <a:rPr lang="zh-TW" altLang="en-US" sz="3600" dirty="0" smtClean="0"/>
              <a:t>您覺得「石硦光廊故事牆」對於社區的發展有沒有幫助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6. </a:t>
            </a:r>
            <a:r>
              <a:rPr lang="zh-TW" altLang="en-US" sz="3600" dirty="0" smtClean="0"/>
              <a:t>您對於「石硦光廊故事牆」的評價如何？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2401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三、對於「石硦光廊故事牆」您的想法或感想：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2400" b="1" dirty="0" smtClean="0">
                <a:latin typeface="+mn-ea"/>
              </a:rPr>
              <a:t>家長的意見與感想</a:t>
            </a:r>
            <a:r>
              <a:rPr lang="en-US" altLang="zh-TW" sz="2400" b="1" dirty="0" smtClean="0">
                <a:latin typeface="+mn-ea"/>
              </a:rPr>
              <a:t>:</a:t>
            </a:r>
          </a:p>
          <a:p>
            <a:r>
              <a:rPr lang="en-US" altLang="zh-TW" sz="2400" b="1" dirty="0" smtClean="0"/>
              <a:t>1.</a:t>
            </a:r>
            <a:r>
              <a:rPr lang="zh-TW" altLang="zh-TW" sz="2400" b="1" dirty="0" smtClean="0"/>
              <a:t>覺得</a:t>
            </a:r>
            <a:r>
              <a:rPr lang="zh-TW" altLang="zh-TW" sz="2400" b="1" dirty="0"/>
              <a:t>石硦光廊很好的有七個人</a:t>
            </a:r>
            <a:endParaRPr lang="zh-TW" altLang="zh-TW" sz="2400" dirty="0"/>
          </a:p>
          <a:p>
            <a:r>
              <a:rPr lang="en-US" altLang="zh-TW" sz="2400" b="1" dirty="0" smtClean="0"/>
              <a:t>2.</a:t>
            </a:r>
            <a:r>
              <a:rPr lang="zh-TW" altLang="zh-TW" sz="2400" b="1" dirty="0" smtClean="0"/>
              <a:t>凸出</a:t>
            </a:r>
            <a:r>
              <a:rPr lang="zh-TW" altLang="zh-TW" sz="2400" b="1" dirty="0"/>
              <a:t>的鐵雕對於散步的小朋友是很危險的</a:t>
            </a:r>
            <a:r>
              <a:rPr lang="zh-TW" altLang="zh-TW" sz="2400" b="1" dirty="0" smtClean="0"/>
              <a:t>，不過</a:t>
            </a:r>
            <a:r>
              <a:rPr lang="zh-TW" altLang="zh-TW" sz="2400" b="1" dirty="0"/>
              <a:t>學生的彩繪石頭值得讚賞，生動又活潑，發揮了中山學生的精神。</a:t>
            </a:r>
            <a:endParaRPr lang="zh-TW" altLang="zh-TW" sz="2400" dirty="0"/>
          </a:p>
          <a:p>
            <a:pPr lvl="0"/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3626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專題研究心得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b="1" dirty="0">
                <a:latin typeface="+mn-ea"/>
              </a:rPr>
              <a:t>我學到了許多操作電腦的技巧，也學到七何法來想問題，更讓我知道如何做統計圖表，還有設計問卷……等，收穫極多。一開始，覺得很好奇，很新鮮，但是越後面就會越來越煩，尤其在算百分比時，必須算很久，讓我覺得很煩，最後將檔案做完，會覺得很有成就感。研究完之後，我知道許多我以前不知道的，如</a:t>
            </a:r>
            <a:r>
              <a:rPr lang="en-US" altLang="zh-TW" sz="2400" b="1" dirty="0">
                <a:latin typeface="+mn-ea"/>
              </a:rPr>
              <a:t>:</a:t>
            </a:r>
            <a:r>
              <a:rPr lang="zh-TW" altLang="zh-TW" sz="2400" b="1" dirty="0">
                <a:latin typeface="+mn-ea"/>
              </a:rPr>
              <a:t>如何做圓餅圖，或長條圖，以後如果到大公司上班，可能會使用到，對以後很有幫助。最後，謝謝我們老師和鄭老師的指導，還有同學的互相幫助和分工合作，讓這次的報告可以快速做好，也謝謝填寫我們所想出問卷的每一個人，有他們寶貴的意見，才能做出這篇報告。</a:t>
            </a:r>
            <a:r>
              <a:rPr lang="en-US" altLang="zh-TW" sz="2400" b="1" dirty="0">
                <a:latin typeface="+mn-ea"/>
              </a:rPr>
              <a:t>(</a:t>
            </a:r>
            <a:r>
              <a:rPr lang="zh-TW" altLang="zh-TW" sz="2400" b="1" dirty="0">
                <a:latin typeface="+mn-ea"/>
              </a:rPr>
              <a:t>彥頡</a:t>
            </a:r>
            <a:r>
              <a:rPr lang="en-US" altLang="zh-TW" sz="2400" b="1" dirty="0" smtClean="0">
                <a:latin typeface="+mn-ea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1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專題研究心得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800" b="1" dirty="0" smtClean="0">
                <a:latin typeface="+mn-ea"/>
              </a:rPr>
              <a:t>我們班和五年級一起進行走讀社區的課程，我們這組分配到的是「石硦光廊故事牆調查報告」，組員有</a:t>
            </a:r>
            <a:r>
              <a:rPr lang="en-US" altLang="zh-TW" sz="2800" b="1" dirty="0" smtClean="0">
                <a:latin typeface="+mn-ea"/>
              </a:rPr>
              <a:t>:</a:t>
            </a:r>
            <a:r>
              <a:rPr lang="zh-TW" altLang="zh-TW" sz="2800" b="1" dirty="0" smtClean="0">
                <a:latin typeface="+mn-ea"/>
              </a:rPr>
              <a:t>李彥頡、林彥均、郭奕圻、鐘翊瑋和我，每個人分配到的工作都不一樣，我負責的是，調查社區家長對於石硦光廊故事牆看法的問卷調查。在做問卷調查時，我第一次看到主題就傻眼了，沒想到做問卷調查原來是那麼的複雜。但經過老師仔細的教導，我才明白，原來其實也不能難，凡事只要用心去學就會了。</a:t>
            </a:r>
            <a:r>
              <a:rPr lang="en-US" altLang="zh-TW" sz="2800" b="1" dirty="0" smtClean="0">
                <a:latin typeface="+mn-ea"/>
              </a:rPr>
              <a:t>(</a:t>
            </a:r>
            <a:r>
              <a:rPr lang="zh-TW" altLang="zh-TW" sz="2800" b="1" dirty="0" smtClean="0">
                <a:latin typeface="+mn-ea"/>
              </a:rPr>
              <a:t>怡均</a:t>
            </a:r>
            <a:r>
              <a:rPr lang="en-US" altLang="zh-TW" sz="2800" b="1" dirty="0" smtClean="0">
                <a:latin typeface="+mn-ea"/>
              </a:rPr>
              <a:t>)</a:t>
            </a:r>
            <a:endParaRPr lang="zh-TW" altLang="zh-TW" sz="2800" b="1" dirty="0" smtClean="0">
              <a:latin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93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專題研究心得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3200" b="1" dirty="0" smtClean="0"/>
              <a:t>這學期我們班和五年級一起做走讀社區的活動，我們這組有我、怡均、翊緯、彥頡和彥均。我們這組負責的是石硦光廊故事牆的調查報告，我和彥頡要統計人數有多少個？怡均、彥均則輸入問題表。我們這</a:t>
            </a:r>
            <a:r>
              <a:rPr lang="zh-TW" altLang="zh-TW" sz="3200" b="1" dirty="0" smtClean="0"/>
              <a:t>組</a:t>
            </a:r>
            <a:r>
              <a:rPr lang="zh-TW" altLang="en-US" sz="3200" b="1" dirty="0" smtClean="0"/>
              <a:t>五</a:t>
            </a:r>
            <a:r>
              <a:rPr lang="zh-TW" altLang="zh-TW" sz="3200" b="1" dirty="0" smtClean="0"/>
              <a:t>個人</a:t>
            </a:r>
            <a:r>
              <a:rPr lang="zh-TW" altLang="zh-TW" sz="3200" b="1" dirty="0" smtClean="0"/>
              <a:t>都很認真，我要謝謝老師們教我認識石硦光廊。我們還去看牆聽導覽、發問卷，還學會怎麼調查資料，打字</a:t>
            </a:r>
            <a:r>
              <a:rPr lang="en-US" altLang="zh-TW" sz="3200" b="1" dirty="0" smtClean="0"/>
              <a:t>   </a:t>
            </a:r>
            <a:r>
              <a:rPr lang="zh-TW" altLang="zh-TW" sz="3200" b="1" dirty="0" smtClean="0"/>
              <a:t>等，我覺得好開心。</a:t>
            </a:r>
            <a:r>
              <a:rPr lang="en-US" altLang="zh-TW" sz="3200" b="1" dirty="0" smtClean="0"/>
              <a:t>(</a:t>
            </a:r>
            <a:r>
              <a:rPr lang="zh-TW" altLang="en-US" sz="3200" b="1" dirty="0" smtClean="0"/>
              <a:t>奕</a:t>
            </a:r>
            <a:r>
              <a:rPr lang="zh-TW" altLang="en-US" sz="3200" b="1" dirty="0"/>
              <a:t>圻</a:t>
            </a:r>
            <a:r>
              <a:rPr lang="en-US" altLang="zh-TW" sz="3200" b="1" dirty="0" smtClean="0"/>
              <a:t>)</a:t>
            </a:r>
            <a:endParaRPr lang="zh-TW" altLang="zh-TW" sz="3200" b="1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81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專題研究心得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zh-TW" altLang="zh-TW" sz="5100" b="1" dirty="0" smtClean="0">
                <a:latin typeface="+mn-ea"/>
              </a:rPr>
              <a:t>我們班和五年級一起上走讀社區的課程，一共分成四個小組，我們這一組的組員有：我、李彥頡、鐘翊偉、陳怡均和郭奕圻，我們負責的是石硦光廊故事牆問卷調查。首先，先想問題，接著，整理問題，再來，分配工作，之後，找資料，最後，在討論、取出重點。因為走讀社區的課程，讓我更了解我們的社區─石硦村。完成這個報告之後，我最想感謝的人就是─黃國勳老師，因為黃老師很用心地教我們，也花了很多時間指導我們；我也要感謝同組的人，每當我遇到困難的地方，他們都會主動教我。藉由這個課程，讓我學到很在課本上學不到的課程。</a:t>
            </a:r>
            <a:r>
              <a:rPr lang="en-US" altLang="zh-TW" sz="5100" b="1" dirty="0" smtClean="0">
                <a:latin typeface="+mn-ea"/>
              </a:rPr>
              <a:t>(</a:t>
            </a:r>
            <a:r>
              <a:rPr lang="zh-TW" altLang="zh-TW" sz="5100" b="1" dirty="0" smtClean="0">
                <a:latin typeface="+mn-ea"/>
              </a:rPr>
              <a:t>彥均</a:t>
            </a:r>
            <a:r>
              <a:rPr lang="en-US" altLang="zh-TW" sz="5100" b="1" dirty="0" smtClean="0">
                <a:latin typeface="+mn-ea"/>
              </a:rPr>
              <a:t>)</a:t>
            </a:r>
            <a:endParaRPr lang="zh-TW" altLang="zh-TW" sz="51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100" b="1" dirty="0" smtClean="0"/>
              <a:t> </a:t>
            </a:r>
            <a:endParaRPr lang="zh-TW" altLang="zh-TW" sz="3100" b="1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48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專題研究心得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200" b="1" dirty="0" smtClean="0"/>
              <a:t>我</a:t>
            </a:r>
            <a:r>
              <a:rPr lang="zh-TW" altLang="en-US" sz="3200" b="1" dirty="0"/>
              <a:t>學到如何用七何法來想問題，怎樣設計問卷、做統計圖表。</a:t>
            </a:r>
            <a:endParaRPr lang="en-US" altLang="zh-TW" sz="3200" b="1" dirty="0"/>
          </a:p>
          <a:p>
            <a:pPr marL="0" indent="0">
              <a:buNone/>
            </a:pPr>
            <a:r>
              <a:rPr lang="zh-TW" altLang="en-US" sz="3200" b="1" dirty="0" smtClean="0"/>
              <a:t>很</a:t>
            </a:r>
            <a:r>
              <a:rPr lang="zh-TW" altLang="en-US" sz="3200" b="1" dirty="0"/>
              <a:t>開心能跟大家一起分工合作、整理資料，幫忙大家的幫忙。</a:t>
            </a:r>
            <a:endParaRPr lang="en-US" altLang="zh-TW" sz="3200" b="1" dirty="0"/>
          </a:p>
          <a:p>
            <a:pPr marL="0" indent="0">
              <a:buNone/>
            </a:pPr>
            <a:r>
              <a:rPr lang="zh-TW" altLang="en-US" sz="3200" b="1" dirty="0" smtClean="0"/>
              <a:t>我</a:t>
            </a:r>
            <a:r>
              <a:rPr lang="zh-TW" altLang="en-US" sz="3200" b="1" dirty="0"/>
              <a:t>以後還想繼續做，因為我想和大家一起做資料，一起討論重點。</a:t>
            </a:r>
            <a:endParaRPr lang="en-US" altLang="zh-TW" sz="3200" b="1" dirty="0"/>
          </a:p>
          <a:p>
            <a:pPr marL="0" indent="0">
              <a:buNone/>
            </a:pPr>
            <a:r>
              <a:rPr lang="zh-TW" altLang="en-US" sz="3200" b="1" dirty="0" smtClean="0"/>
              <a:t>感謝</a:t>
            </a:r>
            <a:r>
              <a:rPr lang="zh-TW" altLang="en-US" sz="3200" b="1" dirty="0"/>
              <a:t>黃老師和同學，黃老師教我們做統計圖表和七何法，也謝謝同學幫忙。（翊瑋）</a:t>
            </a:r>
          </a:p>
          <a:p>
            <a:endParaRPr lang="zh-TW" altLang="zh-TW" sz="3200" b="1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26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問卷的問題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66192"/>
            <a:ext cx="10515600" cy="5517931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7. </a:t>
            </a:r>
            <a:r>
              <a:rPr lang="zh-TW" altLang="en-US" sz="3600" dirty="0" smtClean="0"/>
              <a:t>您曾經去欣賞石硦光廊故事牆嗎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8. </a:t>
            </a:r>
            <a:r>
              <a:rPr lang="zh-TW" altLang="en-US" sz="3600" dirty="0" smtClean="0"/>
              <a:t>您喜歡石硦光廊的設計內容嗎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9.</a:t>
            </a:r>
            <a:r>
              <a:rPr lang="zh-TW" altLang="en-US" sz="3600" dirty="0" smtClean="0"/>
              <a:t>您喜歡石硦光廊的鐵雕嗎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10. </a:t>
            </a:r>
            <a:r>
              <a:rPr lang="zh-TW" altLang="en-US" sz="3600" dirty="0" smtClean="0"/>
              <a:t>您喜歡學生們彩繪的石頭嗎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11. </a:t>
            </a:r>
            <a:r>
              <a:rPr lang="zh-TW" altLang="en-US" sz="3600" dirty="0" smtClean="0"/>
              <a:t>石硦光廊的鐵雕之中，您喜歡哪一個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12. </a:t>
            </a:r>
            <a:r>
              <a:rPr lang="zh-TW" altLang="en-US" sz="3600" dirty="0" smtClean="0"/>
              <a:t>您覺得石硦光廊有哪些功能</a:t>
            </a:r>
            <a:r>
              <a:rPr lang="en-US" altLang="zh-TW" sz="3600" dirty="0" smtClean="0"/>
              <a:t>?</a:t>
            </a: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543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5400" dirty="0" smtClean="0"/>
              <a:t>學生問卷</a:t>
            </a:r>
            <a:r>
              <a:rPr lang="en-US" altLang="zh-TW" sz="5400" dirty="0" smtClean="0"/>
              <a:t>61</a:t>
            </a:r>
            <a:r>
              <a:rPr lang="zh-TW" altLang="en-US" sz="5400" dirty="0" smtClean="0"/>
              <a:t>份</a:t>
            </a:r>
            <a:endParaRPr lang="en-US" altLang="zh-TW" sz="5400" dirty="0" smtClean="0"/>
          </a:p>
          <a:p>
            <a:r>
              <a:rPr lang="zh-TW" altLang="en-US" sz="5400" dirty="0" smtClean="0"/>
              <a:t>家長問卷</a:t>
            </a:r>
            <a:r>
              <a:rPr lang="en-US" altLang="zh-TW" sz="5400" dirty="0" smtClean="0"/>
              <a:t>36</a:t>
            </a:r>
            <a:r>
              <a:rPr lang="zh-TW" altLang="en-US" sz="5400" dirty="0" smtClean="0"/>
              <a:t>份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9362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734" y="2449365"/>
            <a:ext cx="6861156" cy="372759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55682" y="1434991"/>
            <a:ext cx="9312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3200" b="1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您知道「石硦光廊故事牆」是由社區發展協會和學校共同完成的嗎</a:t>
            </a:r>
            <a:r>
              <a:rPr lang="en-US" altLang="zh-TW" sz="3200" b="1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045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455682" y="1434991"/>
            <a:ext cx="9312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3200" b="1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您知道「石硦光廊故事牆」是由社區發展協會和學校共同完成的嗎</a:t>
            </a:r>
            <a:r>
              <a:rPr lang="en-US" altLang="zh-TW" sz="3200" b="1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740" y="2647146"/>
            <a:ext cx="6317442" cy="38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137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29711"/>
            <a:ext cx="8596668" cy="4811652"/>
          </a:xfrm>
        </p:spPr>
        <p:txBody>
          <a:bodyPr/>
          <a:lstStyle/>
          <a:p>
            <a:r>
              <a:rPr lang="en-US" altLang="zh-TW" sz="2800" b="1" dirty="0" smtClean="0"/>
              <a:t>2.</a:t>
            </a:r>
            <a:r>
              <a:rPr lang="zh-TW" altLang="zh-TW" sz="2800" b="1" dirty="0" smtClean="0"/>
              <a:t>您</a:t>
            </a:r>
            <a:r>
              <a:rPr lang="zh-TW" altLang="zh-TW" sz="2800" b="1" dirty="0"/>
              <a:t>知道主題鐵雕</a:t>
            </a:r>
            <a:r>
              <a:rPr lang="en-US" altLang="zh-TW" sz="2800" b="1" dirty="0"/>
              <a:t>-</a:t>
            </a:r>
            <a:r>
              <a:rPr lang="zh-TW" altLang="zh-TW" sz="2800" b="1" dirty="0"/>
              <a:t>「石定中山、硦聲悠揚」的意義嗎</a:t>
            </a:r>
            <a:r>
              <a:rPr lang="en-US" altLang="zh-TW" sz="2800" b="1" dirty="0"/>
              <a:t>?</a:t>
            </a:r>
            <a:endParaRPr lang="en-US" altLang="zh-TW" sz="28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739" y="2428161"/>
            <a:ext cx="6005389" cy="361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930165"/>
          </a:xfrm>
        </p:spPr>
        <p:txBody>
          <a:bodyPr>
            <a:normAutofit lnSpcReduction="10000"/>
          </a:bodyPr>
          <a:lstStyle/>
          <a:p>
            <a:r>
              <a:rPr lang="en-US" altLang="zh-TW" sz="2800" b="1" dirty="0" smtClean="0"/>
              <a:t>2.</a:t>
            </a:r>
            <a:r>
              <a:rPr lang="zh-TW" altLang="zh-TW" sz="2800" b="1" dirty="0" smtClean="0"/>
              <a:t>您</a:t>
            </a:r>
            <a:r>
              <a:rPr lang="zh-TW" altLang="zh-TW" sz="2800" b="1" dirty="0"/>
              <a:t>知道主題鐵雕</a:t>
            </a:r>
            <a:r>
              <a:rPr lang="en-US" altLang="zh-TW" sz="2800" b="1" dirty="0"/>
              <a:t>-</a:t>
            </a:r>
            <a:r>
              <a:rPr lang="zh-TW" altLang="zh-TW" sz="2800" b="1" dirty="0"/>
              <a:t>「石定中山、硦聲悠揚」的意義嗎</a:t>
            </a:r>
            <a:r>
              <a:rPr lang="en-US" altLang="zh-TW" sz="2800" b="1" dirty="0"/>
              <a:t>?</a:t>
            </a:r>
            <a:endParaRPr lang="en-US" altLang="zh-TW" sz="28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443" y="2103435"/>
            <a:ext cx="6508449" cy="39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1649</Words>
  <Application>Microsoft Office PowerPoint</Application>
  <PresentationFormat>寬螢幕</PresentationFormat>
  <Paragraphs>103</Paragraphs>
  <Slides>35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3" baseType="lpstr">
      <vt:lpstr>微軟正黑體</vt:lpstr>
      <vt:lpstr>標楷體</vt:lpstr>
      <vt:lpstr>Arial</vt:lpstr>
      <vt:lpstr>Times New Roman</vt:lpstr>
      <vt:lpstr>Trebuchet MS</vt:lpstr>
      <vt:lpstr>Wingdings 3</vt:lpstr>
      <vt:lpstr>多面向</vt:lpstr>
      <vt:lpstr>圖表</vt:lpstr>
      <vt:lpstr>「石硦光廊故事牆」 之民意調查</vt:lpstr>
      <vt:lpstr>一、前言</vt:lpstr>
      <vt:lpstr>問卷的問題</vt:lpstr>
      <vt:lpstr>問卷的問題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二、研究結果</vt:lpstr>
      <vt:lpstr>三、對於「石硦光廊故事牆」您的想法或感想：</vt:lpstr>
      <vt:lpstr>三、對於「石硦光廊故事牆」您的想法或感想：</vt:lpstr>
      <vt:lpstr>專題研究心得</vt:lpstr>
      <vt:lpstr>專題研究心得</vt:lpstr>
      <vt:lpstr>專題研究心得</vt:lpstr>
      <vt:lpstr>專題研究心得</vt:lpstr>
      <vt:lpstr>專題研究心得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「石硦光廊故事牆」 之民意調查</dc:title>
  <dc:creator>CYCuser</dc:creator>
  <cp:lastModifiedBy>asw7e</cp:lastModifiedBy>
  <cp:revision>17</cp:revision>
  <dcterms:created xsi:type="dcterms:W3CDTF">2016-01-04T06:31:55Z</dcterms:created>
  <dcterms:modified xsi:type="dcterms:W3CDTF">2016-01-18T03:02:15Z</dcterms:modified>
</cp:coreProperties>
</file>