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3" r:id="rId2"/>
    <p:sldId id="257" r:id="rId3"/>
    <p:sldId id="260" r:id="rId4"/>
    <p:sldId id="276" r:id="rId5"/>
    <p:sldId id="277" r:id="rId6"/>
    <p:sldId id="278" r:id="rId7"/>
    <p:sldId id="261" r:id="rId8"/>
    <p:sldId id="262" r:id="rId9"/>
    <p:sldId id="259" r:id="rId10"/>
    <p:sldId id="264" r:id="rId11"/>
    <p:sldId id="265" r:id="rId12"/>
    <p:sldId id="266" r:id="rId13"/>
    <p:sldId id="267" r:id="rId14"/>
    <p:sldId id="268" r:id="rId15"/>
    <p:sldId id="273" r:id="rId16"/>
    <p:sldId id="27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70177F"/>
    <a:srgbClr val="CC3300"/>
    <a:srgbClr val="0099CC"/>
    <a:srgbClr val="FF0066"/>
    <a:srgbClr val="D60093"/>
    <a:srgbClr val="FF9900"/>
    <a:srgbClr val="9966FF"/>
    <a:srgbClr val="008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29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6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035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214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76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70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13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21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9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34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58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06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23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63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82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20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13B1A3-82CF-4948-B3C2-D5CD7115A774}" type="datetimeFigureOut">
              <a:rPr lang="zh-TW" altLang="en-US" smtClean="0"/>
              <a:pPr/>
              <a:t>2016/3/1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E05152-20CE-4CB2-B6AB-8A3A5C741E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9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44808" y="1769946"/>
            <a:ext cx="9144000" cy="1117492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黃金板栗的介紹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44808" y="3572960"/>
            <a:ext cx="8689976" cy="137159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</a:rPr>
              <a:t>林宜楹</a:t>
            </a:r>
            <a:r>
              <a:rPr lang="zh-TW" altLang="en-US" sz="3600" dirty="0">
                <a:solidFill>
                  <a:schemeClr val="tx1"/>
                </a:solidFill>
              </a:rPr>
              <a:t>、</a:t>
            </a:r>
            <a:r>
              <a:rPr lang="zh-TW" altLang="en-US" sz="3600" dirty="0">
                <a:solidFill>
                  <a:srgbClr val="FF66FF"/>
                </a:solidFill>
              </a:rPr>
              <a:t>張欣</a:t>
            </a:r>
            <a:r>
              <a:rPr lang="zh-TW" altLang="en-US" sz="3600" dirty="0">
                <a:solidFill>
                  <a:schemeClr val="tx1"/>
                </a:solidFill>
              </a:rPr>
              <a:t>、</a:t>
            </a:r>
            <a:r>
              <a:rPr lang="zh-TW" altLang="en-US" sz="3600" dirty="0">
                <a:solidFill>
                  <a:srgbClr val="002060"/>
                </a:solidFill>
              </a:rPr>
              <a:t>林如依</a:t>
            </a:r>
            <a:r>
              <a:rPr lang="zh-TW" altLang="en-US" sz="3600" dirty="0">
                <a:solidFill>
                  <a:schemeClr val="tx1"/>
                </a:solidFill>
              </a:rPr>
              <a:t>、</a:t>
            </a:r>
            <a:r>
              <a:rPr lang="zh-TW" altLang="en-US" sz="3600" dirty="0">
                <a:solidFill>
                  <a:srgbClr val="CC3300"/>
                </a:solidFill>
              </a:rPr>
              <a:t>石詳堉</a:t>
            </a:r>
            <a:r>
              <a:rPr lang="zh-TW" altLang="en-US" sz="3600" dirty="0">
                <a:solidFill>
                  <a:schemeClr val="tx1"/>
                </a:solidFill>
              </a:rPr>
              <a:t>、</a:t>
            </a:r>
            <a:r>
              <a:rPr lang="zh-TW" altLang="en-US" sz="3600" dirty="0">
                <a:solidFill>
                  <a:srgbClr val="0070C0"/>
                </a:solidFill>
              </a:rPr>
              <a:t>田宏章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84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80695" y="1956978"/>
            <a:ext cx="5403553" cy="40628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27379" y="1956978"/>
            <a:ext cx="4840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1.</a:t>
            </a:r>
            <a:r>
              <a:rPr lang="zh-TW" altLang="en-US" sz="4800" dirty="0"/>
              <a:t>花開後</a:t>
            </a:r>
            <a:r>
              <a:rPr lang="en-US" altLang="zh-TW" sz="4800" dirty="0"/>
              <a:t>80</a:t>
            </a:r>
            <a:r>
              <a:rPr lang="zh-TW" altLang="en-US" sz="4800" dirty="0"/>
              <a:t>到</a:t>
            </a:r>
            <a:r>
              <a:rPr lang="en-US" altLang="zh-TW" sz="4800" dirty="0"/>
              <a:t>120</a:t>
            </a:r>
            <a:r>
              <a:rPr lang="zh-TW" altLang="en-US" sz="4800" dirty="0"/>
              <a:t>天成熟，它會在樹上爆裂，會掉到地上。</a:t>
            </a:r>
          </a:p>
        </p:txBody>
      </p:sp>
      <p:sp>
        <p:nvSpPr>
          <p:cNvPr id="7" name="矩形 6"/>
          <p:cNvSpPr/>
          <p:nvPr/>
        </p:nvSpPr>
        <p:spPr>
          <a:xfrm>
            <a:off x="2720568" y="485369"/>
            <a:ext cx="6607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 四、黃金</a:t>
            </a:r>
            <a:r>
              <a:rPr lang="zh-TW" altLang="en-US" sz="5400" dirty="0">
                <a:solidFill>
                  <a:srgbClr val="FF0000"/>
                </a:solidFill>
              </a:rPr>
              <a:t>板栗的採收</a:t>
            </a:r>
          </a:p>
        </p:txBody>
      </p:sp>
    </p:spTree>
    <p:extLst>
      <p:ext uri="{BB962C8B-B14F-4D97-AF65-F5344CB8AC3E}">
        <p14:creationId xmlns:p14="http://schemas.microsoft.com/office/powerpoint/2010/main" val="37345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7418" y="1816812"/>
            <a:ext cx="4840333" cy="2427890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2.</a:t>
            </a:r>
            <a:r>
              <a:rPr lang="zh-TW" altLang="en-US" sz="4800" dirty="0"/>
              <a:t>農夫要到田裡撿栗子。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6017" y="1816812"/>
            <a:ext cx="5533534" cy="44578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52784" y="372589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 smtClean="0">
                <a:solidFill>
                  <a:srgbClr val="FF0000"/>
                </a:solidFill>
              </a:rPr>
              <a:t>四、黃金</a:t>
            </a:r>
            <a:r>
              <a:rPr lang="zh-TW" altLang="en-US" sz="5400" dirty="0">
                <a:solidFill>
                  <a:srgbClr val="FF0000"/>
                </a:solidFill>
              </a:rPr>
              <a:t>板栗的採</a:t>
            </a:r>
            <a:r>
              <a:rPr lang="zh-TW" altLang="en-US" sz="5400" dirty="0" smtClean="0">
                <a:solidFill>
                  <a:srgbClr val="FF0000"/>
                </a:solidFill>
              </a:rPr>
              <a:t>收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007" y="2425648"/>
            <a:ext cx="5473262" cy="2880510"/>
          </a:xfrm>
        </p:spPr>
        <p:txBody>
          <a:bodyPr>
            <a:no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</a:rPr>
              <a:t>3</a:t>
            </a:r>
            <a:r>
              <a:rPr lang="en-US" altLang="zh-TW" sz="4800" dirty="0" smtClean="0">
                <a:solidFill>
                  <a:srgbClr val="FF0000"/>
                </a:solidFill>
              </a:rPr>
              <a:t>.</a:t>
            </a:r>
            <a:r>
              <a:rPr lang="zh-TW" altLang="en-US" sz="4800" dirty="0" smtClean="0"/>
              <a:t> 要</a:t>
            </a:r>
            <a:r>
              <a:rPr lang="zh-TW" altLang="en-US" sz="4800" dirty="0"/>
              <a:t>剝</a:t>
            </a:r>
            <a:r>
              <a:rPr lang="zh-TW" altLang="en-US" sz="4800" dirty="0" smtClean="0"/>
              <a:t>開</a:t>
            </a:r>
            <a:r>
              <a:rPr lang="zh-TW" altLang="en-US" sz="4800" dirty="0"/>
              <a:t>栗子</a:t>
            </a:r>
            <a:r>
              <a:rPr lang="zh-TW" altLang="en-US" sz="4800" dirty="0" smtClean="0"/>
              <a:t>需要</a:t>
            </a:r>
            <a:r>
              <a:rPr lang="zh-TW" altLang="en-US" sz="4800" dirty="0"/>
              <a:t>一雙手套、一雙雨鞋和一支剪刀</a:t>
            </a:r>
            <a:r>
              <a:rPr lang="zh-TW" altLang="en-US" sz="4800" dirty="0" smtClean="0"/>
              <a:t>，就可以把</a:t>
            </a:r>
            <a:r>
              <a:rPr lang="zh-TW" altLang="en-US" sz="4800" dirty="0"/>
              <a:t>果實取出來。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473891" y="1981200"/>
            <a:ext cx="5224782" cy="4521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61638" y="764181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800" dirty="0">
                <a:solidFill>
                  <a:srgbClr val="FF0000"/>
                </a:solidFill>
              </a:rPr>
              <a:t>四、黃金板栗的採收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900" y="383916"/>
            <a:ext cx="1376362" cy="12112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11" y="846079"/>
            <a:ext cx="1108509" cy="7490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7" y="764181"/>
            <a:ext cx="1089493" cy="7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1813" y="2539944"/>
            <a:ext cx="5736021" cy="1527997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</a:rPr>
              <a:t>4.</a:t>
            </a:r>
            <a:r>
              <a:rPr lang="zh-TW" altLang="en-US" sz="5400" dirty="0"/>
              <a:t>在太陽底下曬一曬</a:t>
            </a:r>
            <a:r>
              <a:rPr lang="zh-TW" altLang="en-US" sz="5400" dirty="0" smtClean="0"/>
              <a:t>。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87114" y="2095500"/>
            <a:ext cx="4368799" cy="43206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27299" y="683914"/>
            <a:ext cx="6600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5400" dirty="0">
                <a:solidFill>
                  <a:srgbClr val="FF0000"/>
                </a:solidFill>
              </a:rPr>
              <a:t>四、黃金板栗的採收</a:t>
            </a:r>
          </a:p>
        </p:txBody>
      </p:sp>
    </p:spTree>
    <p:extLst>
      <p:ext uri="{BB962C8B-B14F-4D97-AF65-F5344CB8AC3E}">
        <p14:creationId xmlns:p14="http://schemas.microsoft.com/office/powerpoint/2010/main" val="40934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941" y="1988137"/>
            <a:ext cx="5103859" cy="3996230"/>
          </a:xfrm>
        </p:spPr>
        <p:txBody>
          <a:bodyPr>
            <a:normAutofit fontScale="90000"/>
          </a:bodyPr>
          <a:lstStyle/>
          <a:p>
            <a:r>
              <a:rPr lang="en-US" altLang="zh-TW" sz="5300" dirty="0">
                <a:solidFill>
                  <a:srgbClr val="FF0000"/>
                </a:solidFill>
              </a:rPr>
              <a:t>5.</a:t>
            </a:r>
            <a:r>
              <a:rPr lang="zh-TW" altLang="en-US" sz="5300" dirty="0"/>
              <a:t>曬好的栗子</a:t>
            </a:r>
            <a:r>
              <a:rPr lang="zh-TW" altLang="en-US" sz="5300" dirty="0" smtClean="0"/>
              <a:t>，放</a:t>
            </a:r>
            <a:r>
              <a:rPr lang="zh-TW" altLang="en-US" sz="5300" dirty="0"/>
              <a:t>進鍋子裡，再放食鹽就可以開始炒</a:t>
            </a:r>
            <a:r>
              <a:rPr lang="zh-TW" altLang="en-US" sz="5300" dirty="0" smtClean="0"/>
              <a:t>，炒</a:t>
            </a:r>
            <a:r>
              <a:rPr lang="en-US" altLang="zh-TW" sz="5300" dirty="0"/>
              <a:t>15</a:t>
            </a:r>
            <a:r>
              <a:rPr lang="zh-TW" altLang="en-US" sz="5300" dirty="0"/>
              <a:t>到</a:t>
            </a:r>
            <a:r>
              <a:rPr lang="en-US" altLang="zh-TW" sz="5300" dirty="0"/>
              <a:t>20</a:t>
            </a:r>
            <a:r>
              <a:rPr lang="zh-TW" altLang="en-US" sz="5300" dirty="0"/>
              <a:t>分鐘後</a:t>
            </a:r>
            <a:r>
              <a:rPr lang="zh-TW" altLang="en-US" sz="5300" dirty="0" smtClean="0"/>
              <a:t>，這樣</a:t>
            </a:r>
            <a:r>
              <a:rPr lang="zh-TW" altLang="en-US" sz="5300" dirty="0"/>
              <a:t>就可以吃了 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08" y="1988137"/>
            <a:ext cx="4835792" cy="3739912"/>
          </a:xfrm>
        </p:spPr>
      </p:pic>
      <p:sp>
        <p:nvSpPr>
          <p:cNvPr id="3" name="矩形 2"/>
          <p:cNvSpPr/>
          <p:nvPr/>
        </p:nvSpPr>
        <p:spPr>
          <a:xfrm>
            <a:off x="2484769" y="839337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5400" dirty="0">
                <a:solidFill>
                  <a:srgbClr val="FF0000"/>
                </a:solidFill>
              </a:rPr>
              <a:t>四、黃金板栗的採收</a:t>
            </a:r>
          </a:p>
        </p:txBody>
      </p:sp>
    </p:spTree>
    <p:extLst>
      <p:ext uri="{BB962C8B-B14F-4D97-AF65-F5344CB8AC3E}">
        <p14:creationId xmlns:p14="http://schemas.microsoft.com/office/powerpoint/2010/main" val="11278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975" y="567717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五</a:t>
            </a:r>
            <a:r>
              <a:rPr lang="zh-TW" altLang="en-US" sz="6600" dirty="0">
                <a:solidFill>
                  <a:srgbClr val="FF0000"/>
                </a:solidFill>
              </a:rPr>
              <a:t>、</a:t>
            </a:r>
            <a:r>
              <a:rPr lang="zh-TW" altLang="en-US" sz="6600" dirty="0" smtClean="0">
                <a:solidFill>
                  <a:srgbClr val="FF0000"/>
                </a:solidFill>
              </a:rPr>
              <a:t>黃金板栗對身體的益處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37505" y="2575968"/>
            <a:ext cx="11754495" cy="3520032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6">
                    <a:lumMod val="50000"/>
                  </a:schemeClr>
                </a:solidFill>
              </a:rPr>
              <a:t>黃金板栗味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甜美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6000" dirty="0" smtClean="0">
                <a:solidFill>
                  <a:schemeClr val="accent6">
                    <a:lumMod val="50000"/>
                  </a:schemeClr>
                </a:solidFill>
              </a:rPr>
              <a:t>營養很豐富。</a:t>
            </a:r>
            <a:endParaRPr lang="en-US" altLang="zh-TW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6000" dirty="0" smtClean="0">
                <a:solidFill>
                  <a:schemeClr val="accent1">
                    <a:lumMod val="50000"/>
                  </a:schemeClr>
                </a:solidFill>
              </a:rPr>
              <a:t>種仁含高量之蛋白質、脂肪、醣類以及維生素</a:t>
            </a:r>
            <a:r>
              <a:rPr lang="en-US" altLang="zh-TW" sz="6000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zh-TW" altLang="en-US" sz="6000" dirty="0" smtClean="0">
                <a:solidFill>
                  <a:schemeClr val="accent1">
                    <a:lumMod val="50000"/>
                  </a:schemeClr>
                </a:solidFill>
              </a:rPr>
              <a:t>及脂肪脢等。</a:t>
            </a:r>
            <a:endParaRPr lang="zh-TW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-201070"/>
            <a:ext cx="9823989" cy="132947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感想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4400" y="976007"/>
            <a:ext cx="10274926" cy="5373993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400" dirty="0" smtClean="0"/>
              <a:t>學到許多東西，很開心可以</a:t>
            </a:r>
            <a:r>
              <a:rPr lang="zh-TW" altLang="en-US" sz="4400" dirty="0"/>
              <a:t>跟別班</a:t>
            </a:r>
            <a:r>
              <a:rPr lang="zh-TW" altLang="en-US" sz="4400" dirty="0" smtClean="0"/>
              <a:t>合作，發現板栗有</a:t>
            </a:r>
            <a:r>
              <a:rPr lang="zh-TW" altLang="en-US" sz="4400" dirty="0"/>
              <a:t>好多種</a:t>
            </a:r>
            <a:r>
              <a:rPr lang="zh-TW" altLang="en-US" sz="4400" dirty="0" smtClean="0"/>
              <a:t>，假如</a:t>
            </a:r>
            <a:r>
              <a:rPr lang="zh-TW" altLang="en-US" sz="4400" dirty="0"/>
              <a:t>黃金板栗</a:t>
            </a:r>
            <a:r>
              <a:rPr lang="en-US" altLang="zh-TW" sz="4400" dirty="0">
                <a:solidFill>
                  <a:srgbClr val="0070C0"/>
                </a:solidFill>
              </a:rPr>
              <a:t>【</a:t>
            </a:r>
            <a:r>
              <a:rPr lang="zh-TW" altLang="en-US" sz="4400" dirty="0">
                <a:solidFill>
                  <a:srgbClr val="0070C0"/>
                </a:solidFill>
              </a:rPr>
              <a:t>絕種</a:t>
            </a:r>
            <a:r>
              <a:rPr lang="en-US" altLang="zh-TW" sz="4400" dirty="0">
                <a:solidFill>
                  <a:srgbClr val="0070C0"/>
                </a:solidFill>
              </a:rPr>
              <a:t>】</a:t>
            </a:r>
            <a:r>
              <a:rPr lang="zh-TW" altLang="en-US" sz="4400" dirty="0"/>
              <a:t>了</a:t>
            </a:r>
            <a:r>
              <a:rPr lang="zh-TW" altLang="en-US" sz="4400" dirty="0" smtClean="0"/>
              <a:t>，我可以為沒</a:t>
            </a:r>
            <a:r>
              <a:rPr lang="zh-TW" altLang="en-US" sz="4400" dirty="0"/>
              <a:t>看過的人</a:t>
            </a:r>
            <a:r>
              <a:rPr lang="zh-TW" altLang="en-US" sz="4400" dirty="0" smtClean="0"/>
              <a:t>介紹，謝謝</a:t>
            </a:r>
            <a:r>
              <a:rPr lang="zh-TW" altLang="en-US" sz="4400" dirty="0"/>
              <a:t>黃老師，因為他</a:t>
            </a:r>
            <a:r>
              <a:rPr lang="zh-TW" altLang="en-US" sz="4400" dirty="0" smtClean="0"/>
              <a:t>讓我</a:t>
            </a:r>
            <a:r>
              <a:rPr lang="zh-TW" altLang="en-US" sz="4400" dirty="0"/>
              <a:t>們</a:t>
            </a:r>
            <a:r>
              <a:rPr lang="zh-TW" altLang="en-US" sz="4400" dirty="0" smtClean="0"/>
              <a:t>做專題。</a:t>
            </a:r>
            <a:r>
              <a:rPr lang="en-US" altLang="zh-TW" sz="4400" dirty="0" smtClean="0">
                <a:solidFill>
                  <a:srgbClr val="CC00FF"/>
                </a:solidFill>
              </a:rPr>
              <a:t>(</a:t>
            </a:r>
            <a:r>
              <a:rPr lang="zh-TW" altLang="en-US" sz="4400" dirty="0" smtClean="0">
                <a:solidFill>
                  <a:srgbClr val="CC00FF"/>
                </a:solidFill>
              </a:rPr>
              <a:t>張欣</a:t>
            </a:r>
            <a:r>
              <a:rPr lang="en-US" altLang="zh-TW" sz="4400" dirty="0" smtClean="0">
                <a:solidFill>
                  <a:srgbClr val="CC00FF"/>
                </a:solidFill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zh-TW" altLang="en-US" sz="4400" dirty="0" smtClean="0"/>
              <a:t>我</a:t>
            </a:r>
            <a:r>
              <a:rPr lang="zh-TW" altLang="en-US" sz="4400" dirty="0"/>
              <a:t>的感想是：有很多我不知道的事，應該要向別人詢問</a:t>
            </a:r>
            <a:r>
              <a:rPr lang="zh-TW" altLang="en-US" sz="4400" dirty="0" smtClean="0"/>
              <a:t>。</a:t>
            </a:r>
            <a:r>
              <a:rPr lang="en-US" altLang="zh-TW" sz="4400" dirty="0" smtClean="0">
                <a:solidFill>
                  <a:srgbClr val="008000"/>
                </a:solidFill>
              </a:rPr>
              <a:t>(</a:t>
            </a:r>
            <a:r>
              <a:rPr lang="zh-TW" altLang="en-US" sz="4400" dirty="0" smtClean="0">
                <a:solidFill>
                  <a:srgbClr val="008000"/>
                </a:solidFill>
              </a:rPr>
              <a:t>宏章</a:t>
            </a:r>
            <a:r>
              <a:rPr lang="en-US" altLang="zh-TW" sz="4400" dirty="0" smtClean="0">
                <a:solidFill>
                  <a:srgbClr val="008000"/>
                </a:solidFill>
              </a:rPr>
              <a:t>)</a:t>
            </a:r>
            <a:endParaRPr lang="en-US" altLang="zh-TW" sz="4400" dirty="0">
              <a:solidFill>
                <a:srgbClr val="008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zh-TW" altLang="zh-TW" sz="4400" dirty="0" smtClean="0"/>
              <a:t>老師</a:t>
            </a:r>
            <a:r>
              <a:rPr lang="zh-TW" altLang="zh-TW" sz="4400" dirty="0"/>
              <a:t>教我們七何分析法，然後整</a:t>
            </a:r>
            <a:r>
              <a:rPr lang="zh-TW" altLang="zh-TW" sz="4400" dirty="0" smtClean="0"/>
              <a:t>組一起</a:t>
            </a:r>
            <a:r>
              <a:rPr lang="zh-TW" altLang="zh-TW" sz="4400" dirty="0"/>
              <a:t>討論如何修飾</a:t>
            </a:r>
            <a:r>
              <a:rPr lang="zh-TW" altLang="zh-TW" sz="4400" dirty="0" smtClean="0"/>
              <a:t>問題</a:t>
            </a:r>
            <a:r>
              <a:rPr lang="zh-TW" altLang="en-US" sz="4400" dirty="0" smtClean="0"/>
              <a:t>，我覺得收穫滿滿。</a:t>
            </a:r>
            <a:r>
              <a:rPr lang="en-US" altLang="zh-TW" sz="4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TW" sz="4400" dirty="0" smtClean="0">
                <a:solidFill>
                  <a:srgbClr val="70177F"/>
                </a:solidFill>
              </a:rPr>
              <a:t>(</a:t>
            </a:r>
            <a:r>
              <a:rPr lang="zh-TW" altLang="en-US" sz="4400" dirty="0" smtClean="0">
                <a:solidFill>
                  <a:srgbClr val="70177F"/>
                </a:solidFill>
              </a:rPr>
              <a:t>宜楹</a:t>
            </a:r>
            <a:r>
              <a:rPr lang="en-US" altLang="zh-TW" sz="4400" dirty="0" smtClean="0">
                <a:solidFill>
                  <a:srgbClr val="70177F"/>
                </a:solidFill>
              </a:rPr>
              <a:t>)</a:t>
            </a:r>
          </a:p>
          <a:p>
            <a:pPr marL="228600" lvl="1">
              <a:spcBef>
                <a:spcPts val="1000"/>
              </a:spcBef>
            </a:pPr>
            <a:r>
              <a:rPr lang="zh-TW" altLang="zh-TW" sz="4400" dirty="0" smtClean="0"/>
              <a:t>謝謝</a:t>
            </a:r>
            <a:r>
              <a:rPr lang="zh-TW" altLang="en-US" sz="4400" dirty="0" smtClean="0"/>
              <a:t>黃</a:t>
            </a:r>
            <a:r>
              <a:rPr lang="zh-TW" altLang="zh-TW" sz="4400" dirty="0" smtClean="0"/>
              <a:t>老師花</a:t>
            </a:r>
            <a:r>
              <a:rPr lang="zh-TW" altLang="zh-TW" sz="4400" dirty="0"/>
              <a:t>了很多時間教我們，也謝謝鄭</a:t>
            </a:r>
            <a:r>
              <a:rPr lang="zh-TW" altLang="zh-TW" sz="4400" dirty="0" smtClean="0"/>
              <a:t>老師在</a:t>
            </a:r>
            <a:r>
              <a:rPr lang="zh-TW" altLang="zh-TW" sz="4400" dirty="0"/>
              <a:t>我們整理資料的過程中協助</a:t>
            </a:r>
            <a:r>
              <a:rPr lang="zh-TW" altLang="zh-TW" sz="4400" dirty="0" smtClean="0"/>
              <a:t>我們</a:t>
            </a:r>
            <a:r>
              <a:rPr lang="zh-TW" altLang="en-US" sz="4400" dirty="0" smtClean="0"/>
              <a:t>，能參與走讀社區的課程，讓我很開心。</a:t>
            </a:r>
            <a:r>
              <a:rPr lang="en-US" altLang="zh-TW" sz="4400" dirty="0" smtClean="0">
                <a:solidFill>
                  <a:srgbClr val="CC3300"/>
                </a:solidFill>
              </a:rPr>
              <a:t>(</a:t>
            </a:r>
            <a:r>
              <a:rPr lang="zh-TW" altLang="en-US" sz="4400" dirty="0" smtClean="0">
                <a:solidFill>
                  <a:srgbClr val="CC3300"/>
                </a:solidFill>
              </a:rPr>
              <a:t>詳</a:t>
            </a:r>
            <a:r>
              <a:rPr lang="zh-TW" altLang="en-US" sz="4400" dirty="0">
                <a:solidFill>
                  <a:srgbClr val="CC3300"/>
                </a:solidFill>
              </a:rPr>
              <a:t>堉</a:t>
            </a:r>
            <a:r>
              <a:rPr lang="en-US" altLang="zh-TW" sz="4400" dirty="0" smtClean="0">
                <a:solidFill>
                  <a:srgbClr val="CC3300"/>
                </a:solidFill>
              </a:rPr>
              <a:t>)</a:t>
            </a:r>
            <a:endParaRPr lang="en-US" altLang="zh-TW" sz="4400" dirty="0">
              <a:solidFill>
                <a:srgbClr val="CC33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zh-TW" altLang="zh-TW" sz="4400" dirty="0"/>
              <a:t>這次的</a:t>
            </a:r>
            <a:r>
              <a:rPr lang="zh-TW" altLang="zh-TW" sz="4400" dirty="0" smtClean="0"/>
              <a:t>專題讓我</a:t>
            </a:r>
            <a:r>
              <a:rPr lang="zh-TW" altLang="en-US" sz="4400" dirty="0"/>
              <a:t>獲得</a:t>
            </a:r>
            <a:r>
              <a:rPr lang="zh-TW" altLang="zh-TW" sz="4400" dirty="0" smtClean="0"/>
              <a:t>一些</a:t>
            </a:r>
            <a:r>
              <a:rPr lang="zh-TW" altLang="zh-TW" sz="4400" dirty="0"/>
              <a:t>啟示，就是不管再大的困難，也要勇敢的去</a:t>
            </a:r>
            <a:r>
              <a:rPr lang="zh-TW" altLang="zh-TW" sz="4400" dirty="0" smtClean="0"/>
              <a:t>面對</a:t>
            </a:r>
            <a:r>
              <a:rPr lang="zh-TW" altLang="en-US" sz="4400" dirty="0" smtClean="0"/>
              <a:t>。</a:t>
            </a:r>
            <a:r>
              <a:rPr lang="en-US" altLang="zh-TW" sz="4400" dirty="0" smtClean="0">
                <a:solidFill>
                  <a:srgbClr val="D60093"/>
                </a:solidFill>
              </a:rPr>
              <a:t>(</a:t>
            </a:r>
            <a:r>
              <a:rPr lang="zh-TW" altLang="en-US" sz="4400" dirty="0" smtClean="0">
                <a:solidFill>
                  <a:srgbClr val="D60093"/>
                </a:solidFill>
              </a:rPr>
              <a:t>如依</a:t>
            </a:r>
            <a:r>
              <a:rPr lang="en-US" altLang="zh-TW" sz="4400" dirty="0" smtClean="0">
                <a:solidFill>
                  <a:srgbClr val="D60093"/>
                </a:solidFill>
              </a:rPr>
              <a:t>)</a:t>
            </a:r>
            <a:endParaRPr lang="zh-TW" altLang="zh-TW" sz="4400" dirty="0">
              <a:solidFill>
                <a:srgbClr val="D60093"/>
              </a:solidFill>
            </a:endParaRPr>
          </a:p>
          <a:p>
            <a:pPr marL="228600" lvl="1">
              <a:spcBef>
                <a:spcPts val="1000"/>
              </a:spcBef>
            </a:pPr>
            <a:endParaRPr lang="en-US" altLang="zh-TW" sz="2400" dirty="0"/>
          </a:p>
          <a:p>
            <a:pPr marL="228600" lvl="1">
              <a:spcBef>
                <a:spcPts val="1000"/>
              </a:spcBef>
            </a:pPr>
            <a:endParaRPr lang="en-US" altLang="zh-TW" sz="2000" dirty="0" smtClean="0"/>
          </a:p>
          <a:p>
            <a:pPr marL="228600" lvl="1">
              <a:spcBef>
                <a:spcPts val="1000"/>
              </a:spcBef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40675" y="207223"/>
            <a:ext cx="10364451" cy="1596177"/>
          </a:xfrm>
        </p:spPr>
        <p:txBody>
          <a:bodyPr>
            <a:noAutofit/>
          </a:bodyPr>
          <a:lstStyle/>
          <a:p>
            <a:r>
              <a:rPr lang="zh-TW" altLang="zh-TW" sz="6000" b="1" dirty="0">
                <a:solidFill>
                  <a:srgbClr val="FF0000"/>
                </a:solidFill>
              </a:rPr>
              <a:t>一、前言</a:t>
            </a:r>
            <a:r>
              <a:rPr lang="zh-TW" altLang="zh-TW" sz="6000" dirty="0"/>
              <a:t/>
            </a:r>
            <a:br>
              <a:rPr lang="zh-TW" altLang="zh-TW" sz="6000" dirty="0"/>
            </a:br>
            <a:endParaRPr lang="zh-TW" altLang="en-US" sz="60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95943" y="1374481"/>
            <a:ext cx="6302828" cy="5107962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</a:rPr>
              <a:t>石</a:t>
            </a:r>
            <a:r>
              <a:rPr lang="zh-TW" altLang="en-US" sz="4000" b="1" dirty="0">
                <a:solidFill>
                  <a:srgbClr val="7030A0"/>
                </a:solidFill>
              </a:rPr>
              <a:t>硦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村的栗子品質</a:t>
            </a:r>
            <a:r>
              <a:rPr lang="zh-TW" altLang="en-US" sz="4000" b="1" dirty="0">
                <a:solidFill>
                  <a:srgbClr val="7030A0"/>
                </a:solidFill>
              </a:rPr>
              <a:t>超好，五代傳承的栗子世家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。</a:t>
            </a:r>
            <a:endParaRPr lang="en-US" altLang="zh-TW" sz="4000" b="1" dirty="0"/>
          </a:p>
          <a:p>
            <a:r>
              <a:rPr lang="zh-TW" altLang="en-US" sz="4000" b="1" dirty="0" smtClean="0">
                <a:solidFill>
                  <a:srgbClr val="002060"/>
                </a:solidFill>
              </a:rPr>
              <a:t>認識家鄉特產。</a:t>
            </a:r>
            <a:endParaRPr lang="en-US" altLang="zh-TW" sz="4000" b="1" dirty="0"/>
          </a:p>
          <a:p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讓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</a:rPr>
              <a:t>我了解黃金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板栗。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sz="4000" b="1" dirty="0" smtClean="0">
                <a:solidFill>
                  <a:srgbClr val="CC00FF"/>
                </a:solidFill>
              </a:rPr>
              <a:t>蒐集網路資料整理成報告。</a:t>
            </a:r>
            <a:endParaRPr lang="zh-TW" altLang="en-US" sz="4000" b="1" dirty="0">
              <a:solidFill>
                <a:srgbClr val="CC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71" y="2106386"/>
            <a:ext cx="5139028" cy="41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研究問題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07374" y="2214694"/>
            <a:ext cx="10363826" cy="414800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4000" dirty="0" smtClean="0">
                <a:solidFill>
                  <a:srgbClr val="002060"/>
                </a:solidFill>
              </a:rPr>
              <a:t>我們</a:t>
            </a:r>
            <a:r>
              <a:rPr lang="zh-TW" altLang="zh-TW" sz="4000" dirty="0">
                <a:solidFill>
                  <a:srgbClr val="002060"/>
                </a:solidFill>
              </a:rPr>
              <a:t>想要研究的問題有：</a:t>
            </a:r>
          </a:p>
          <a:p>
            <a:pPr lvl="0"/>
            <a:r>
              <a:rPr lang="en-US" altLang="zh-TW" sz="4000" dirty="0" smtClean="0">
                <a:solidFill>
                  <a:srgbClr val="7030A0"/>
                </a:solidFill>
              </a:rPr>
              <a:t>1.</a:t>
            </a:r>
            <a:r>
              <a:rPr lang="zh-TW" altLang="zh-TW" sz="4000" dirty="0" smtClean="0">
                <a:solidFill>
                  <a:srgbClr val="7030A0"/>
                </a:solidFill>
              </a:rPr>
              <a:t>栗子</a:t>
            </a:r>
            <a:r>
              <a:rPr lang="zh-TW" altLang="zh-TW" sz="4000" dirty="0">
                <a:solidFill>
                  <a:srgbClr val="7030A0"/>
                </a:solidFill>
              </a:rPr>
              <a:t>的品種。</a:t>
            </a:r>
          </a:p>
          <a:p>
            <a:pPr lvl="0"/>
            <a:r>
              <a:rPr lang="en-US" altLang="zh-TW" sz="4000" dirty="0" smtClean="0">
                <a:solidFill>
                  <a:srgbClr val="002060"/>
                </a:solidFill>
              </a:rPr>
              <a:t>2.</a:t>
            </a:r>
            <a:r>
              <a:rPr lang="zh-TW" altLang="zh-TW" sz="4000" dirty="0" smtClean="0">
                <a:solidFill>
                  <a:srgbClr val="002060"/>
                </a:solidFill>
              </a:rPr>
              <a:t>黃金</a:t>
            </a:r>
            <a:r>
              <a:rPr lang="zh-TW" altLang="zh-TW" sz="4000" dirty="0">
                <a:solidFill>
                  <a:srgbClr val="002060"/>
                </a:solidFill>
              </a:rPr>
              <a:t>板栗的外表和特徵</a:t>
            </a:r>
            <a:r>
              <a:rPr lang="zh-TW" altLang="zh-TW" sz="4000" dirty="0"/>
              <a:t>。</a:t>
            </a:r>
          </a:p>
          <a:p>
            <a:pPr lvl="0"/>
            <a:r>
              <a:rPr lang="en-US" altLang="zh-TW" sz="4000" dirty="0" smtClean="0">
                <a:solidFill>
                  <a:srgbClr val="7030A0"/>
                </a:solidFill>
              </a:rPr>
              <a:t>3.</a:t>
            </a:r>
            <a:r>
              <a:rPr lang="zh-TW" altLang="zh-TW" sz="4000" dirty="0" smtClean="0">
                <a:solidFill>
                  <a:srgbClr val="7030A0"/>
                </a:solidFill>
              </a:rPr>
              <a:t>黃金</a:t>
            </a:r>
            <a:r>
              <a:rPr lang="zh-TW" altLang="zh-TW" sz="4000" dirty="0">
                <a:solidFill>
                  <a:srgbClr val="7030A0"/>
                </a:solidFill>
              </a:rPr>
              <a:t>板栗的種植方式。</a:t>
            </a:r>
          </a:p>
          <a:p>
            <a:pPr lvl="0"/>
            <a:r>
              <a:rPr lang="en-US" altLang="zh-TW" sz="4000" dirty="0" smtClean="0">
                <a:solidFill>
                  <a:srgbClr val="002060"/>
                </a:solidFill>
              </a:rPr>
              <a:t>4.</a:t>
            </a:r>
            <a:r>
              <a:rPr lang="zh-TW" altLang="zh-TW" sz="4000" dirty="0" smtClean="0">
                <a:solidFill>
                  <a:srgbClr val="002060"/>
                </a:solidFill>
              </a:rPr>
              <a:t>黃金</a:t>
            </a:r>
            <a:r>
              <a:rPr lang="zh-TW" altLang="zh-TW" sz="4000" dirty="0">
                <a:solidFill>
                  <a:srgbClr val="002060"/>
                </a:solidFill>
              </a:rPr>
              <a:t>板栗的採收。</a:t>
            </a:r>
          </a:p>
          <a:p>
            <a:pPr lvl="0"/>
            <a:r>
              <a:rPr lang="en-US" altLang="zh-TW" sz="4000" dirty="0" smtClean="0">
                <a:solidFill>
                  <a:srgbClr val="7030A0"/>
                </a:solidFill>
              </a:rPr>
              <a:t>5.</a:t>
            </a:r>
            <a:r>
              <a:rPr lang="zh-TW" altLang="zh-TW" sz="4000" dirty="0" smtClean="0">
                <a:solidFill>
                  <a:srgbClr val="7030A0"/>
                </a:solidFill>
              </a:rPr>
              <a:t>黃金</a:t>
            </a:r>
            <a:r>
              <a:rPr lang="zh-TW" altLang="zh-TW" sz="4000" dirty="0">
                <a:solidFill>
                  <a:srgbClr val="7030A0"/>
                </a:solidFill>
              </a:rPr>
              <a:t>板栗對身體的益處。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38" y="2214695"/>
            <a:ext cx="4423462" cy="41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9359" y="339117"/>
            <a:ext cx="7341226" cy="159617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一、栗子的品種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65507" y="1841500"/>
            <a:ext cx="10363826" cy="416559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栗子品種有中國栗、日本栗、歐洲栗、美洲栗，分布於北半球，</a:t>
            </a:r>
            <a:r>
              <a:rPr lang="zh-TW" altLang="en-US" sz="3200" dirty="0"/>
              <a:t>以</a:t>
            </a:r>
            <a:r>
              <a:rPr lang="en-US" altLang="zh-TW" sz="3200" dirty="0"/>
              <a:t>12</a:t>
            </a:r>
            <a:r>
              <a:rPr lang="zh-TW" altLang="en-US" sz="3200" dirty="0"/>
              <a:t>度等溫線為中心的</a:t>
            </a:r>
            <a:r>
              <a:rPr lang="zh-TW" altLang="en-US" sz="3200" dirty="0" smtClean="0"/>
              <a:t>溫帶地區。</a:t>
            </a:r>
            <a:endParaRPr lang="en-US" altLang="zh-TW" sz="3200" dirty="0" smtClean="0"/>
          </a:p>
          <a:p>
            <a:r>
              <a:rPr lang="zh-TW" altLang="en-US" sz="2400" dirty="0" smtClean="0"/>
              <a:t>中國栗                       日本栗                      美洲栗                  歐洲栗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507" y="4149600"/>
            <a:ext cx="2516576" cy="23400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815" y="4149601"/>
            <a:ext cx="2561872" cy="23400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3793" y="4149600"/>
            <a:ext cx="2293906" cy="22257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5805" y="4149601"/>
            <a:ext cx="2449561" cy="22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4511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二、</a:t>
            </a:r>
            <a:r>
              <a:rPr lang="zh-TW" altLang="zh-TW" sz="4800" b="1" dirty="0" smtClean="0">
                <a:solidFill>
                  <a:srgbClr val="FF0000"/>
                </a:solidFill>
              </a:rPr>
              <a:t>黃金</a:t>
            </a:r>
            <a:r>
              <a:rPr lang="zh-TW" altLang="zh-TW" sz="4800" b="1" dirty="0">
                <a:solidFill>
                  <a:srgbClr val="FF0000"/>
                </a:solidFill>
              </a:rPr>
              <a:t>板栗的外表和特徵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4762500" cy="5167312"/>
          </a:xfrm>
        </p:spPr>
        <p:txBody>
          <a:bodyPr>
            <a:normAutofit fontScale="62500" lnSpcReduction="20000"/>
          </a:bodyPr>
          <a:lstStyle/>
          <a:p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zh-TW" altLang="en-US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      莖                                                                                 </a:t>
            </a:r>
            <a:endParaRPr lang="en-US" altLang="zh-TW" dirty="0"/>
          </a:p>
          <a:p>
            <a:r>
              <a:rPr lang="zh-TW" altLang="en-US" sz="5100" dirty="0" smtClean="0"/>
              <a:t>高可達 </a:t>
            </a:r>
            <a:r>
              <a:rPr lang="en-US" altLang="zh-TW" sz="5100" dirty="0" smtClean="0"/>
              <a:t>10 </a:t>
            </a:r>
            <a:r>
              <a:rPr lang="zh-TW" altLang="en-US" sz="5100" dirty="0" smtClean="0"/>
              <a:t>幾公尺，直徑大約 </a:t>
            </a:r>
            <a:r>
              <a:rPr lang="en-US" altLang="zh-TW" sz="5100" dirty="0" smtClean="0"/>
              <a:t>30~50</a:t>
            </a:r>
            <a:r>
              <a:rPr lang="zh-TW" altLang="en-US" sz="5100" dirty="0" smtClean="0"/>
              <a:t>公分。</a:t>
            </a:r>
            <a:endParaRPr lang="en-US" altLang="zh-TW" sz="5100" dirty="0" smtClean="0"/>
          </a:p>
          <a:p>
            <a:r>
              <a:rPr lang="zh-TW" altLang="en-US" sz="5100" dirty="0" smtClean="0"/>
              <a:t>樹皮灰褐色。</a:t>
            </a:r>
            <a:endParaRPr lang="en-US" altLang="zh-TW" sz="51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90688"/>
            <a:ext cx="4524703" cy="313160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8359" y="1690688"/>
            <a:ext cx="4759581" cy="31316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943600" y="5054601"/>
            <a:ext cx="5410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葉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互生</a:t>
            </a:r>
            <a:r>
              <a:rPr lang="zh-TW" altLang="en-US" sz="3600" b="1" dirty="0" smtClean="0"/>
              <a:t>型態</a:t>
            </a:r>
            <a:r>
              <a:rPr lang="zh-TW" altLang="en-US" sz="3600" dirty="0" smtClean="0"/>
              <a:t>，橢圓形或長橢圓形，葉緣有刺芒狀鋸齒。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05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88" y="87899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zh-TW" sz="4800" b="1" dirty="0" smtClean="0">
                <a:solidFill>
                  <a:srgbClr val="FF0000"/>
                </a:solidFill>
              </a:rPr>
              <a:t>二</a:t>
            </a:r>
            <a:r>
              <a:rPr lang="zh-TW" altLang="en-US" sz="4800" dirty="0">
                <a:solidFill>
                  <a:srgbClr val="FF0000"/>
                </a:solidFill>
              </a:rPr>
              <a:t>、</a:t>
            </a:r>
            <a:r>
              <a:rPr lang="zh-TW" altLang="zh-TW" sz="4800" b="1" dirty="0" smtClean="0">
                <a:solidFill>
                  <a:srgbClr val="FF0000"/>
                </a:solidFill>
              </a:rPr>
              <a:t>黃金板栗的外表和特徵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1088" y="1498600"/>
            <a:ext cx="5017118" cy="37159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2000" y="5643237"/>
            <a:ext cx="463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花序長 </a:t>
            </a:r>
            <a:r>
              <a:rPr lang="en-US" altLang="zh-TW" sz="2400" dirty="0" smtClean="0"/>
              <a:t>9~20 </a:t>
            </a:r>
            <a:r>
              <a:rPr lang="zh-TW" altLang="en-US" sz="2400" dirty="0" smtClean="0"/>
              <a:t>公分，直立或近似直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62000" y="6027003"/>
            <a:ext cx="4801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立，有濃烈的味道，常吸引昆蟲前</a:t>
            </a:r>
            <a:endParaRPr lang="en-US" altLang="zh-TW" sz="2400" dirty="0" smtClean="0"/>
          </a:p>
          <a:p>
            <a:r>
              <a:rPr lang="zh-TW" altLang="en-US" sz="2400" dirty="0" smtClean="0"/>
              <a:t>來吸食花蜜</a:t>
            </a:r>
            <a:r>
              <a:rPr lang="zh-TW" altLang="en-US" sz="24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2872354" y="522773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花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2800" y="1511824"/>
            <a:ext cx="5359400" cy="37159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70998" y="5776931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每殼斗有</a:t>
            </a:r>
            <a:r>
              <a:rPr lang="en-US" altLang="zh-TW" sz="2400" dirty="0" smtClean="0"/>
              <a:t>2~3</a:t>
            </a:r>
            <a:r>
              <a:rPr lang="zh-TW" altLang="en-US" sz="2400" dirty="0" smtClean="0"/>
              <a:t>枚堅果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7730115" y="531105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果實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175" y="186717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三</a:t>
            </a:r>
            <a:r>
              <a:rPr lang="zh-TW" altLang="en-US" sz="4400" b="1" dirty="0">
                <a:solidFill>
                  <a:srgbClr val="FF0000"/>
                </a:solidFill>
              </a:rPr>
              <a:t>、</a:t>
            </a:r>
            <a:r>
              <a:rPr lang="zh-TW" altLang="zh-TW" sz="4400" b="1" dirty="0" smtClean="0">
                <a:solidFill>
                  <a:srgbClr val="FF0000"/>
                </a:solidFill>
              </a:rPr>
              <a:t>黃金</a:t>
            </a:r>
            <a:r>
              <a:rPr lang="zh-TW" altLang="zh-TW" sz="4400" b="1" dirty="0">
                <a:solidFill>
                  <a:srgbClr val="FF0000"/>
                </a:solidFill>
              </a:rPr>
              <a:t>板栗的種植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30200" y="1617794"/>
            <a:ext cx="6705600" cy="4757606"/>
          </a:xfrm>
        </p:spPr>
        <p:txBody>
          <a:bodyPr>
            <a:normAutofit fontScale="92500"/>
          </a:bodyPr>
          <a:lstStyle/>
          <a:p>
            <a:r>
              <a:rPr lang="zh-TW" altLang="zh-TW" sz="4800" dirty="0"/>
              <a:t>黃金板栗主要栽種在台北、南投、台中等地。大部分的板栗是採用嫁接法，可分為：切接、芽接、腹接、搭接等方法。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75" y="1782894"/>
            <a:ext cx="4588313" cy="34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875" y="275615"/>
            <a:ext cx="10364451" cy="1007085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三、</a:t>
            </a:r>
            <a:r>
              <a:rPr lang="zh-TW" altLang="zh-TW" sz="4400" b="1" dirty="0">
                <a:solidFill>
                  <a:srgbClr val="FF0000"/>
                </a:solidFill>
              </a:rPr>
              <a:t>黃金板栗的種植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0975" y="1765300"/>
            <a:ext cx="6655425" cy="4597400"/>
          </a:xfrm>
        </p:spPr>
        <p:txBody>
          <a:bodyPr>
            <a:noAutofit/>
          </a:bodyPr>
          <a:lstStyle/>
          <a:p>
            <a:r>
              <a:rPr lang="zh-TW" altLang="zh-TW" sz="3200" dirty="0"/>
              <a:t>黃金板栗適合生長在</a:t>
            </a:r>
            <a:r>
              <a:rPr lang="en-US" altLang="zh-TW" sz="3200" dirty="0"/>
              <a:t>12</a:t>
            </a:r>
            <a:r>
              <a:rPr lang="zh-TW" altLang="zh-TW" sz="3200" dirty="0"/>
              <a:t>至</a:t>
            </a:r>
            <a:r>
              <a:rPr lang="en-US" altLang="zh-TW" sz="3200" dirty="0"/>
              <a:t>14</a:t>
            </a:r>
            <a:r>
              <a:rPr lang="zh-TW" altLang="zh-TW" sz="3200" dirty="0"/>
              <a:t>度</a:t>
            </a:r>
            <a:r>
              <a:rPr lang="en-US" altLang="zh-TW" sz="3200" dirty="0"/>
              <a:t>c</a:t>
            </a:r>
            <a:r>
              <a:rPr lang="zh-TW" altLang="zh-TW" sz="3200" dirty="0"/>
              <a:t>，最好選擇土層深厚而排水良好的</a:t>
            </a:r>
            <a:r>
              <a:rPr lang="zh-TW" altLang="zh-TW" sz="3200" dirty="0" smtClean="0"/>
              <a:t>土壤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zh-TW" sz="3200" dirty="0" smtClean="0"/>
              <a:t>從</a:t>
            </a:r>
            <a:r>
              <a:rPr lang="zh-TW" altLang="zh-TW" sz="3200" dirty="0"/>
              <a:t>開花到結果大約需要</a:t>
            </a:r>
            <a:r>
              <a:rPr lang="en-US" altLang="zh-TW" sz="3200" dirty="0"/>
              <a:t>80</a:t>
            </a:r>
            <a:r>
              <a:rPr lang="zh-TW" altLang="zh-TW" sz="3200" dirty="0"/>
              <a:t>至</a:t>
            </a:r>
            <a:r>
              <a:rPr lang="en-US" altLang="zh-TW" sz="3200" dirty="0"/>
              <a:t>120</a:t>
            </a:r>
            <a:r>
              <a:rPr lang="zh-TW" altLang="zh-TW" sz="3200" dirty="0"/>
              <a:t>天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zh-TW" sz="3200" dirty="0" smtClean="0"/>
              <a:t>台灣</a:t>
            </a:r>
            <a:r>
              <a:rPr lang="zh-TW" altLang="zh-TW" sz="3200" dirty="0"/>
              <a:t>品種</a:t>
            </a:r>
            <a:r>
              <a:rPr lang="zh-TW" altLang="zh-TW" sz="3200" dirty="0" smtClean="0"/>
              <a:t>的板栗</a:t>
            </a:r>
            <a:r>
              <a:rPr lang="zh-TW" altLang="zh-TW" sz="3200" dirty="0"/>
              <a:t>不能長久保存，必須立即出售或食用，不然會壞掉。</a:t>
            </a:r>
          </a:p>
          <a:p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00" y="1765300"/>
            <a:ext cx="4725988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24100" y="215900"/>
            <a:ext cx="7379326" cy="1122494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三、</a:t>
            </a:r>
            <a:r>
              <a:rPr lang="zh-TW" altLang="zh-TW" sz="4400" b="1" dirty="0">
                <a:solidFill>
                  <a:srgbClr val="FF0000"/>
                </a:solidFill>
              </a:rPr>
              <a:t>黃金板栗的種植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52399" y="1536700"/>
            <a:ext cx="6893211" cy="4953000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5800" dirty="0"/>
              <a:t>種植</a:t>
            </a:r>
            <a:r>
              <a:rPr lang="zh-TW" altLang="en-US" sz="5800" dirty="0" smtClean="0"/>
              <a:t>黃金板栗</a:t>
            </a:r>
            <a:r>
              <a:rPr lang="zh-TW" altLang="zh-TW" sz="5800" dirty="0" smtClean="0"/>
              <a:t>不需灑</a:t>
            </a:r>
            <a:r>
              <a:rPr lang="zh-TW" altLang="zh-TW" sz="5800" dirty="0"/>
              <a:t>農藥</a:t>
            </a:r>
            <a:r>
              <a:rPr lang="zh-TW" altLang="zh-TW" sz="5800" dirty="0" smtClean="0"/>
              <a:t>，可生吃</a:t>
            </a:r>
            <a:r>
              <a:rPr lang="zh-TW" altLang="en-US" sz="5800" dirty="0" smtClean="0"/>
              <a:t>。</a:t>
            </a:r>
            <a:endParaRPr lang="en-US" altLang="zh-TW" sz="5800" dirty="0" smtClean="0"/>
          </a:p>
          <a:p>
            <a:r>
              <a:rPr lang="zh-TW" altLang="zh-TW" sz="5800" dirty="0" smtClean="0"/>
              <a:t>第一年地上</a:t>
            </a:r>
            <a:r>
              <a:rPr lang="zh-TW" altLang="zh-TW" sz="5800" dirty="0"/>
              <a:t>部分</a:t>
            </a:r>
            <a:r>
              <a:rPr lang="zh-TW" altLang="zh-TW" sz="5800" dirty="0" smtClean="0"/>
              <a:t>成長緩慢，地下部分較快</a:t>
            </a:r>
            <a:r>
              <a:rPr lang="zh-TW" altLang="en-US" sz="5800" dirty="0" smtClean="0"/>
              <a:t>。</a:t>
            </a:r>
            <a:endParaRPr lang="en-US" altLang="zh-TW" sz="5800" dirty="0" smtClean="0"/>
          </a:p>
          <a:p>
            <a:r>
              <a:rPr lang="zh-TW" altLang="zh-TW" sz="5800" dirty="0" smtClean="0"/>
              <a:t>第二到</a:t>
            </a:r>
            <a:r>
              <a:rPr lang="zh-TW" altLang="zh-TW" sz="5800" dirty="0"/>
              <a:t>第三</a:t>
            </a:r>
            <a:r>
              <a:rPr lang="zh-TW" altLang="zh-TW" sz="5800" dirty="0" smtClean="0"/>
              <a:t>年，地上部分生長加快</a:t>
            </a:r>
            <a:r>
              <a:rPr lang="zh-TW" altLang="en-US" sz="5800" dirty="0" smtClean="0"/>
              <a:t>。</a:t>
            </a:r>
            <a:endParaRPr lang="en-US" altLang="zh-TW" sz="5800" dirty="0" smtClean="0"/>
          </a:p>
          <a:p>
            <a:r>
              <a:rPr lang="zh-TW" altLang="zh-TW" sz="5800" dirty="0" smtClean="0"/>
              <a:t>五</a:t>
            </a:r>
            <a:r>
              <a:rPr lang="zh-TW" altLang="zh-TW" sz="5800" dirty="0"/>
              <a:t>到</a:t>
            </a:r>
            <a:r>
              <a:rPr lang="zh-TW" altLang="zh-TW" sz="5800" dirty="0" smtClean="0"/>
              <a:t>七年會</a:t>
            </a:r>
            <a:r>
              <a:rPr lang="zh-TW" altLang="zh-TW" sz="5800" dirty="0"/>
              <a:t>開始</a:t>
            </a:r>
            <a:r>
              <a:rPr lang="zh-TW" altLang="zh-TW" sz="5800" dirty="0" smtClean="0"/>
              <a:t>開花結果</a:t>
            </a:r>
            <a:r>
              <a:rPr lang="zh-TW" altLang="en-US" sz="5800" dirty="0" smtClean="0"/>
              <a:t>。</a:t>
            </a:r>
            <a:endParaRPr lang="en-US" altLang="zh-TW" sz="5800" dirty="0" smtClean="0"/>
          </a:p>
          <a:p>
            <a:r>
              <a:rPr lang="en-US" altLang="zh-TW" sz="5800" dirty="0" smtClean="0"/>
              <a:t>15</a:t>
            </a:r>
            <a:r>
              <a:rPr lang="zh-TW" altLang="zh-TW" sz="5800" dirty="0" smtClean="0"/>
              <a:t>年</a:t>
            </a:r>
            <a:r>
              <a:rPr lang="zh-TW" altLang="en-US" sz="5800" dirty="0" smtClean="0"/>
              <a:t>後</a:t>
            </a:r>
            <a:r>
              <a:rPr lang="zh-TW" altLang="zh-TW" sz="5800" dirty="0" smtClean="0"/>
              <a:t>進入盛果期</a:t>
            </a:r>
            <a:r>
              <a:rPr lang="zh-TW" altLang="en-US" sz="5800" dirty="0" smtClean="0"/>
              <a:t>。</a:t>
            </a:r>
            <a:r>
              <a:rPr lang="zh-TW" altLang="zh-TW" sz="5800" dirty="0" smtClean="0"/>
              <a:t>百年</a:t>
            </a:r>
            <a:r>
              <a:rPr lang="zh-TW" altLang="en-US" sz="5800" dirty="0" smtClean="0"/>
              <a:t>後</a:t>
            </a:r>
            <a:r>
              <a:rPr lang="zh-TW" altLang="zh-TW" sz="5800" dirty="0" smtClean="0"/>
              <a:t>的</a:t>
            </a:r>
            <a:r>
              <a:rPr lang="zh-TW" altLang="zh-TW" sz="5800" dirty="0"/>
              <a:t>老黃金板栗樹，能正常結實</a:t>
            </a:r>
            <a:r>
              <a:rPr lang="zh-TW" altLang="zh-TW" sz="5800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11" y="2514600"/>
            <a:ext cx="4825248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小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425</TotalTime>
  <Words>733</Words>
  <Application>Microsoft Office PowerPoint</Application>
  <PresentationFormat>寬螢幕</PresentationFormat>
  <Paragraphs>70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新細明體</vt:lpstr>
      <vt:lpstr>Arial</vt:lpstr>
      <vt:lpstr>Tw Cen MT</vt:lpstr>
      <vt:lpstr>小水滴</vt:lpstr>
      <vt:lpstr>黃金板栗的介紹</vt:lpstr>
      <vt:lpstr>一、前言 </vt:lpstr>
      <vt:lpstr>研究問題</vt:lpstr>
      <vt:lpstr>一、栗子的品種</vt:lpstr>
      <vt:lpstr>二、黃金板栗的外表和特徵</vt:lpstr>
      <vt:lpstr>二、黃金板栗的外表和特徵</vt:lpstr>
      <vt:lpstr>三、黃金板栗的種植</vt:lpstr>
      <vt:lpstr>三、黃金板栗的種植</vt:lpstr>
      <vt:lpstr>三、黃金板栗的種植</vt:lpstr>
      <vt:lpstr>PowerPoint 簡報</vt:lpstr>
      <vt:lpstr>2.農夫要到田裡撿栗子。</vt:lpstr>
      <vt:lpstr>3. 要剝開栗子需要一雙手套、一雙雨鞋和一支剪刀，就可以把果實取出來。</vt:lpstr>
      <vt:lpstr>4.在太陽底下曬一曬。</vt:lpstr>
      <vt:lpstr>5.曬好的栗子，放進鍋子裡，再放食鹽就可以開始炒，炒15到20分鐘後，這樣就可以吃了 。</vt:lpstr>
      <vt:lpstr>五、黃金板栗對身體的益處</vt:lpstr>
      <vt:lpstr>感想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黃金板栗的介紹 </dc:title>
  <dc:creator>CYCuser</dc:creator>
  <cp:lastModifiedBy>asw7e</cp:lastModifiedBy>
  <cp:revision>40</cp:revision>
  <dcterms:created xsi:type="dcterms:W3CDTF">2016-01-05T04:00:36Z</dcterms:created>
  <dcterms:modified xsi:type="dcterms:W3CDTF">2016-03-01T04:21:00Z</dcterms:modified>
</cp:coreProperties>
</file>