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1" r:id="rId22"/>
    <p:sldId id="279" r:id="rId23"/>
    <p:sldId id="286" r:id="rId24"/>
    <p:sldId id="281" r:id="rId25"/>
    <p:sldId id="280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FF00FF"/>
    <a:srgbClr val="99FF33"/>
    <a:srgbClr val="FF33CC"/>
    <a:srgbClr val="FFFF66"/>
    <a:srgbClr val="FFFF99"/>
    <a:srgbClr val="DECF10"/>
    <a:srgbClr val="00FFFF"/>
    <a:srgbClr val="107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 snapToGrid="0">
      <p:cViewPr>
        <p:scale>
          <a:sx n="80" d="100"/>
          <a:sy n="80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06-13T05:18:06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3581 17709 0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C641B-E195-44B4-8831-592A311FE28C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3667-2A88-49CE-A8FE-09773D906C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69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74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77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87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79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04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45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29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93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31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6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12938-D6A3-4ECF-AA0D-1D87E513E1A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06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79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58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2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86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0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5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80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29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1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48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58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1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EDE937C-AEAC-4AF8-ACC2-E97C8070C382}" type="datetimeFigureOut">
              <a:rPr lang="zh-TW" altLang="en-US" smtClean="0"/>
              <a:pPr/>
              <a:t>2016/6/14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933D48B-98FF-4FEC-8988-C945BC86F8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82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83602"/>
            <a:ext cx="9144000" cy="1274197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 smtClean="0"/>
              <a:t>組員</a:t>
            </a:r>
            <a:r>
              <a:rPr lang="en-US" altLang="zh-TW" sz="2800" b="1" dirty="0" smtClean="0"/>
              <a:t>:</a:t>
            </a:r>
            <a:r>
              <a:rPr lang="zh-TW" altLang="en-US" sz="2800" dirty="0" smtClean="0"/>
              <a:t>張欣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楊宗緯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郭奕圻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李彥頡、沈秀聲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5119">
            <a:off x="7921752" y="923645"/>
            <a:ext cx="3294887" cy="2471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2368056" y="2967335"/>
            <a:ext cx="745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休閒祕境─石硦童軍營</a:t>
            </a:r>
            <a:r>
              <a:rPr lang="zh-TW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區</a:t>
            </a:r>
          </a:p>
        </p:txBody>
      </p:sp>
    </p:spTree>
    <p:extLst>
      <p:ext uri="{BB962C8B-B14F-4D97-AF65-F5344CB8AC3E}">
        <p14:creationId xmlns:p14="http://schemas.microsoft.com/office/powerpoint/2010/main" val="3024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7000" dirty="0" smtClean="0"/>
          </a:p>
          <a:p>
            <a:pPr marL="0" indent="0">
              <a:buNone/>
            </a:pPr>
            <a:endParaRPr lang="en-US" altLang="zh-TW" sz="7000" dirty="0"/>
          </a:p>
          <a:p>
            <a:pPr marL="0" indent="0" algn="ctr">
              <a:buNone/>
            </a:pPr>
            <a:r>
              <a:rPr lang="zh-TW" altLang="en-US" sz="7000" dirty="0">
                <a:solidFill>
                  <a:srgbClr val="FFFF00"/>
                </a:solidFill>
              </a:rPr>
              <a:t>石</a:t>
            </a:r>
            <a:r>
              <a:rPr lang="zh-TW" altLang="en-US" sz="7000" dirty="0" smtClean="0">
                <a:solidFill>
                  <a:srgbClr val="FFFF00"/>
                </a:solidFill>
              </a:rPr>
              <a:t>硦童軍營區提供</a:t>
            </a:r>
            <a:r>
              <a:rPr lang="zh-TW" altLang="en-US" sz="7000" dirty="0">
                <a:solidFill>
                  <a:srgbClr val="FFFF00"/>
                </a:solidFill>
              </a:rPr>
              <a:t>廁所</a:t>
            </a:r>
            <a:r>
              <a:rPr lang="zh-TW" altLang="en-US" sz="7000" dirty="0" smtClean="0">
                <a:solidFill>
                  <a:srgbClr val="FFFF00"/>
                </a:solidFill>
              </a:rPr>
              <a:t>，而且很乾淨</a:t>
            </a:r>
            <a:r>
              <a:rPr lang="zh-TW" altLang="zh-TW" sz="7000" dirty="0" smtClean="0">
                <a:solidFill>
                  <a:srgbClr val="FFFF00"/>
                </a:solidFill>
              </a:rPr>
              <a:t>。</a:t>
            </a:r>
            <a:r>
              <a:rPr lang="zh-TW" altLang="en-US" sz="70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sz="7000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2066115"/>
            <a:ext cx="5427799" cy="4086445"/>
          </a:xfrm>
          <a:prstGeom prst="rect">
            <a:avLst/>
          </a:prstGeom>
        </p:spPr>
      </p:pic>
      <p:pic>
        <p:nvPicPr>
          <p:cNvPr id="5" name="圖片 4" descr="20140201-02石弄童軍營地環境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15" y="2066116"/>
            <a:ext cx="5710329" cy="40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12800" dirty="0" smtClean="0">
                <a:solidFill>
                  <a:schemeClr val="accent2">
                    <a:lumMod val="75000"/>
                  </a:schemeClr>
                </a:solidFill>
              </a:rPr>
              <a:t>當你肚子餓時，這裡</a:t>
            </a:r>
            <a:r>
              <a:rPr lang="zh-TW" altLang="en-US" sz="12800" dirty="0">
                <a:solidFill>
                  <a:schemeClr val="accent2">
                    <a:lumMod val="75000"/>
                  </a:schemeClr>
                </a:solidFill>
              </a:rPr>
              <a:t>會煮出好吃的</a:t>
            </a:r>
            <a:r>
              <a:rPr lang="zh-TW" altLang="en-US" sz="12800" dirty="0" smtClean="0">
                <a:solidFill>
                  <a:schemeClr val="accent2">
                    <a:lumMod val="75000"/>
                  </a:schemeClr>
                </a:solidFill>
              </a:rPr>
              <a:t>飯菜。</a:t>
            </a:r>
            <a:endParaRPr lang="en-US" altLang="zh-TW" sz="1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28" y="1782763"/>
            <a:ext cx="3175542" cy="40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/>
          </a:p>
          <a:p>
            <a:pPr marL="0" indent="0" algn="ctr">
              <a:buNone/>
            </a:pPr>
            <a:endParaRPr lang="en-US" altLang="zh-TW" sz="2800" dirty="0" smtClean="0"/>
          </a:p>
          <a:p>
            <a:pPr marL="0" indent="0" algn="ctr">
              <a:buNone/>
            </a:pPr>
            <a:endParaRPr lang="en-US" altLang="zh-TW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1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滾輪既可以練習平衡感又可以跑步，訓練肌耐力，真是一舉兩得。</a:t>
            </a:r>
            <a:endParaRPr lang="en-US" altLang="zh-TW" sz="11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/>
          </a:p>
        </p:txBody>
      </p:sp>
      <p:pic>
        <p:nvPicPr>
          <p:cNvPr id="6" name="圖片 5" descr="C:\Users\USER\Desktop\相片\api_get_thumbs (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38" y="2452688"/>
            <a:ext cx="4519323" cy="327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1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sz="12800" dirty="0"/>
          </a:p>
          <a:p>
            <a:pPr marL="0" indent="0" algn="ctr">
              <a:buNone/>
            </a:pPr>
            <a:r>
              <a:rPr lang="zh-TW" altLang="zh-TW" sz="12800" dirty="0" smtClean="0">
                <a:solidFill>
                  <a:schemeClr val="tx1">
                    <a:lumMod val="85000"/>
                  </a:schemeClr>
                </a:solidFill>
              </a:rPr>
              <a:t>小孩</a:t>
            </a:r>
            <a:r>
              <a:rPr lang="zh-TW" altLang="en-US" sz="12800" dirty="0" smtClean="0">
                <a:solidFill>
                  <a:schemeClr val="tx1">
                    <a:lumMod val="85000"/>
                  </a:schemeClr>
                </a:solidFill>
              </a:rPr>
              <a:t>最喜歡玩溜滑梯</a:t>
            </a:r>
            <a:r>
              <a:rPr lang="zh-TW" altLang="zh-TW" sz="12800" dirty="0" smtClean="0">
                <a:solidFill>
                  <a:schemeClr val="tx1">
                    <a:lumMod val="85000"/>
                  </a:schemeClr>
                </a:solidFill>
              </a:rPr>
              <a:t>，可以</a:t>
            </a:r>
            <a:r>
              <a:rPr lang="zh-TW" altLang="en-US" sz="12800" dirty="0" smtClean="0">
                <a:solidFill>
                  <a:schemeClr val="tx1">
                    <a:lumMod val="85000"/>
                  </a:schemeClr>
                </a:solidFill>
              </a:rPr>
              <a:t>玩得</a:t>
            </a:r>
            <a:r>
              <a:rPr lang="zh-TW" altLang="zh-TW" sz="12800" dirty="0" smtClean="0">
                <a:solidFill>
                  <a:schemeClr val="tx1">
                    <a:lumMod val="85000"/>
                  </a:schemeClr>
                </a:solidFill>
              </a:rPr>
              <a:t>很</a:t>
            </a:r>
            <a:r>
              <a:rPr lang="zh-TW" altLang="zh-TW" sz="12800" dirty="0">
                <a:solidFill>
                  <a:schemeClr val="tx1">
                    <a:lumMod val="85000"/>
                  </a:schemeClr>
                </a:solidFill>
              </a:rPr>
              <a:t>開心。</a:t>
            </a:r>
            <a:endParaRPr lang="en-US" altLang="zh-TW" sz="12800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871" y="2477734"/>
            <a:ext cx="4620978" cy="34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zh-TW" sz="11200" dirty="0" smtClean="0">
                <a:solidFill>
                  <a:schemeClr val="accent6">
                    <a:lumMod val="75000"/>
                  </a:schemeClr>
                </a:solidFill>
              </a:rPr>
              <a:t>彩虹</a:t>
            </a:r>
            <a:r>
              <a:rPr lang="zh-TW" altLang="zh-TW" sz="11200" dirty="0">
                <a:solidFill>
                  <a:schemeClr val="accent6">
                    <a:lumMod val="75000"/>
                  </a:schemeClr>
                </a:solidFill>
              </a:rPr>
              <a:t>橋，</a:t>
            </a:r>
            <a:r>
              <a:rPr lang="zh-TW" altLang="zh-TW" sz="11200" dirty="0" smtClean="0">
                <a:solidFill>
                  <a:srgbClr val="FF6600"/>
                </a:solidFill>
              </a:rPr>
              <a:t>有如一</a:t>
            </a:r>
            <a:r>
              <a:rPr lang="zh-TW" altLang="zh-TW" sz="11200" dirty="0">
                <a:solidFill>
                  <a:srgbClr val="FF6600"/>
                </a:solidFill>
              </a:rPr>
              <a:t>座彩虹</a:t>
            </a:r>
            <a:r>
              <a:rPr lang="zh-TW" altLang="zh-TW" sz="11200" dirty="0" smtClean="0">
                <a:solidFill>
                  <a:srgbClr val="FFFF00"/>
                </a:solidFill>
              </a:rPr>
              <a:t>，</a:t>
            </a:r>
            <a:r>
              <a:rPr lang="zh-TW" altLang="en-US" sz="11200" dirty="0" smtClean="0">
                <a:solidFill>
                  <a:srgbClr val="FFFF00"/>
                </a:solidFill>
              </a:rPr>
              <a:t>當</a:t>
            </a:r>
            <a:r>
              <a:rPr lang="zh-TW" altLang="zh-TW" sz="11200" dirty="0" smtClean="0">
                <a:solidFill>
                  <a:srgbClr val="FFFF00"/>
                </a:solidFill>
              </a:rPr>
              <a:t>你</a:t>
            </a:r>
            <a:r>
              <a:rPr lang="zh-TW" altLang="zh-TW" sz="11200" dirty="0">
                <a:solidFill>
                  <a:srgbClr val="FFFF00"/>
                </a:solidFill>
              </a:rPr>
              <a:t>爬上去，</a:t>
            </a:r>
            <a:r>
              <a:rPr lang="zh-TW" altLang="zh-TW" sz="11200" dirty="0">
                <a:solidFill>
                  <a:schemeClr val="accent2">
                    <a:lumMod val="50000"/>
                  </a:schemeClr>
                </a:solidFill>
              </a:rPr>
              <a:t>好像走在彩虹上</a:t>
            </a: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93" y="2399198"/>
            <a:ext cx="4799694" cy="3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r>
              <a:rPr lang="zh-TW" altLang="en-US" sz="12800" dirty="0" smtClean="0">
                <a:solidFill>
                  <a:srgbClr val="DECF10"/>
                </a:solidFill>
              </a:rPr>
              <a:t>盪</a:t>
            </a:r>
            <a:r>
              <a:rPr lang="zh-TW" altLang="en-US" sz="12800" dirty="0">
                <a:solidFill>
                  <a:srgbClr val="DECF10"/>
                </a:solidFill>
              </a:rPr>
              <a:t>秋千，你可以盪的高高的，真是</a:t>
            </a:r>
            <a:r>
              <a:rPr lang="zh-TW" altLang="en-US" sz="12800" dirty="0" smtClean="0">
                <a:solidFill>
                  <a:srgbClr val="DECF10"/>
                </a:solidFill>
              </a:rPr>
              <a:t>好玩。</a:t>
            </a:r>
            <a:endParaRPr lang="en-US" altLang="zh-TW" sz="12800" dirty="0" smtClean="0">
              <a:solidFill>
                <a:srgbClr val="DECF1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DECF1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DECF1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62" y="2107886"/>
            <a:ext cx="5318346" cy="40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zh-TW" sz="1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單槓</a:t>
            </a:r>
            <a:r>
              <a:rPr lang="zh-TW" altLang="zh-TW" sz="1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，你可以訓練手部肌</a:t>
            </a:r>
            <a:r>
              <a:rPr lang="zh-TW" altLang="zh-TW" sz="1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耐力</a:t>
            </a:r>
            <a:r>
              <a:rPr lang="zh-TW" altLang="en-US" sz="1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。</a:t>
            </a:r>
            <a:endParaRPr lang="en-US" altLang="zh-TW" sz="1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altLang="zh-TW" sz="11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96" y="2422866"/>
            <a:ext cx="4739605" cy="35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sz="3200" dirty="0" smtClean="0"/>
          </a:p>
          <a:p>
            <a:pPr marL="0" indent="0" algn="ctr">
              <a:buNone/>
            </a:pPr>
            <a:endParaRPr lang="en-US" altLang="zh-TW" sz="3200" dirty="0"/>
          </a:p>
          <a:p>
            <a:pPr marL="0" indent="0" algn="ctr">
              <a:buNone/>
            </a:pPr>
            <a:r>
              <a:rPr lang="zh-TW" altLang="en-US" sz="3200" dirty="0" smtClean="0"/>
              <a:t>它的</a:t>
            </a:r>
            <a:r>
              <a:rPr lang="zh-TW" altLang="en-US" sz="3200" dirty="0"/>
              <a:t>外型有如</a:t>
            </a:r>
            <a:r>
              <a:rPr lang="zh-TW" altLang="en-US" sz="3200" dirty="0" smtClean="0"/>
              <a:t>火箭。</a:t>
            </a:r>
            <a:endParaRPr lang="en-US" altLang="zh-TW" sz="3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93" y="2147888"/>
            <a:ext cx="5165611" cy="38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石硦童軍營區的管理</a:t>
            </a:r>
            <a:endParaRPr lang="zh-TW" altLang="en-US" dirty="0"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99FF33"/>
                </a:solidFill>
              </a:rPr>
              <a:t>1:</a:t>
            </a:r>
            <a:r>
              <a:rPr lang="zh-TW" altLang="zh-TW" sz="2800" b="1" dirty="0">
                <a:solidFill>
                  <a:srgbClr val="99FF33"/>
                </a:solidFill>
              </a:rPr>
              <a:t>石硦童軍營區現在由誰管理</a:t>
            </a:r>
            <a:r>
              <a:rPr lang="en-US" altLang="zh-TW" sz="2800" b="1" dirty="0">
                <a:solidFill>
                  <a:srgbClr val="99FF33"/>
                </a:solidFill>
              </a:rPr>
              <a:t>?</a:t>
            </a:r>
            <a:endParaRPr lang="zh-TW" altLang="zh-TW" sz="2800" dirty="0">
              <a:solidFill>
                <a:srgbClr val="99FF33"/>
              </a:solidFill>
            </a:endParaRPr>
          </a:p>
          <a:p>
            <a:pPr marL="0" indent="0">
              <a:buNone/>
            </a:pPr>
            <a:r>
              <a:rPr lang="zh-TW" altLang="zh-TW" sz="2800" dirty="0">
                <a:solidFill>
                  <a:srgbClr val="FF33CC"/>
                </a:solidFill>
              </a:rPr>
              <a:t>目前由中山國小管理，並由李崇傑先生為遊客服務。</a:t>
            </a: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99FF33"/>
                </a:solidFill>
              </a:rPr>
              <a:t>2:</a:t>
            </a:r>
            <a:r>
              <a:rPr lang="zh-TW" altLang="zh-TW" sz="2800" b="1" dirty="0">
                <a:solidFill>
                  <a:srgbClr val="99FF33"/>
                </a:solidFill>
              </a:rPr>
              <a:t>如何預約石硦童軍營區</a:t>
            </a:r>
            <a:r>
              <a:rPr lang="en-US" altLang="zh-TW" sz="2800" b="1" dirty="0">
                <a:solidFill>
                  <a:srgbClr val="99FF33"/>
                </a:solidFill>
              </a:rPr>
              <a:t>?	</a:t>
            </a:r>
            <a:endParaRPr lang="zh-TW" altLang="zh-TW" sz="2800" dirty="0">
              <a:solidFill>
                <a:srgbClr val="99FF33"/>
              </a:solidFill>
            </a:endParaRPr>
          </a:p>
          <a:p>
            <a:pPr marL="0" indent="0">
              <a:buNone/>
            </a:pPr>
            <a:r>
              <a:rPr lang="zh-TW" altLang="zh-TW" sz="2800" dirty="0">
                <a:solidFill>
                  <a:srgbClr val="FF33CC"/>
                </a:solidFill>
              </a:rPr>
              <a:t>在中山國小的</a:t>
            </a:r>
            <a:r>
              <a:rPr lang="zh-TW" altLang="zh-TW" sz="2800" dirty="0" smtClean="0">
                <a:solidFill>
                  <a:srgbClr val="FF33CC"/>
                </a:solidFill>
              </a:rPr>
              <a:t>網站</a:t>
            </a:r>
            <a:r>
              <a:rPr lang="en-US" altLang="zh-TW" sz="2800" dirty="0" smtClean="0">
                <a:solidFill>
                  <a:srgbClr val="FF33CC"/>
                </a:solidFill>
              </a:rPr>
              <a:t>--</a:t>
            </a:r>
            <a:r>
              <a:rPr lang="zh-TW" altLang="zh-TW" sz="2800" dirty="0" smtClean="0">
                <a:solidFill>
                  <a:srgbClr val="FF33CC"/>
                </a:solidFill>
              </a:rPr>
              <a:t>石</a:t>
            </a:r>
            <a:r>
              <a:rPr lang="zh-TW" altLang="zh-TW" sz="2800" dirty="0">
                <a:solidFill>
                  <a:srgbClr val="FF33CC"/>
                </a:solidFill>
              </a:rPr>
              <a:t>硦童軍營區的網頁，下載場地租借申請表，填完後寄到中山國小的信箱，讓總務處審核</a:t>
            </a:r>
            <a:r>
              <a:rPr lang="zh-TW" altLang="zh-TW" sz="2800" dirty="0" smtClean="0">
                <a:solidFill>
                  <a:srgbClr val="FF33CC"/>
                </a:solidFill>
              </a:rPr>
              <a:t>，</a:t>
            </a:r>
            <a:r>
              <a:rPr lang="zh-TW" altLang="en-US" sz="2800" dirty="0">
                <a:solidFill>
                  <a:srgbClr val="FF33CC"/>
                </a:solidFill>
              </a:rPr>
              <a:t>再</a:t>
            </a:r>
            <a:r>
              <a:rPr lang="zh-TW" altLang="zh-TW" sz="2800" dirty="0" smtClean="0">
                <a:solidFill>
                  <a:srgbClr val="FF33CC"/>
                </a:solidFill>
              </a:rPr>
              <a:t>回覆</a:t>
            </a:r>
            <a:r>
              <a:rPr lang="zh-TW" altLang="zh-TW" sz="2800" dirty="0">
                <a:solidFill>
                  <a:srgbClr val="FF33CC"/>
                </a:solidFill>
              </a:rPr>
              <a:t>給申請者。</a:t>
            </a: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99FF33"/>
                </a:solidFill>
              </a:rPr>
              <a:t>3:</a:t>
            </a:r>
            <a:r>
              <a:rPr lang="zh-TW" altLang="zh-TW" sz="2800" b="1" dirty="0">
                <a:solidFill>
                  <a:srgbClr val="99FF33"/>
                </a:solidFill>
              </a:rPr>
              <a:t>如何保持環境衛生</a:t>
            </a:r>
            <a:r>
              <a:rPr lang="en-US" altLang="zh-TW" sz="2800" b="1" dirty="0">
                <a:solidFill>
                  <a:srgbClr val="99FF33"/>
                </a:solidFill>
              </a:rPr>
              <a:t>?</a:t>
            </a:r>
            <a:endParaRPr lang="zh-TW" altLang="zh-TW" sz="2800" b="1" dirty="0">
              <a:solidFill>
                <a:srgbClr val="99FF33"/>
              </a:solidFill>
            </a:endParaRPr>
          </a:p>
          <a:p>
            <a:pPr marL="0" indent="0">
              <a:buNone/>
            </a:pPr>
            <a:r>
              <a:rPr lang="zh-TW" altLang="zh-TW" sz="2800" dirty="0">
                <a:solidFill>
                  <a:srgbClr val="FF33CC"/>
                </a:solidFill>
              </a:rPr>
              <a:t>平常衛生環境都很好。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3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石硦童軍營區的管理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FFFF66"/>
                </a:solidFill>
              </a:rPr>
              <a:t>4:</a:t>
            </a:r>
            <a:r>
              <a:rPr lang="zh-TW" altLang="zh-TW" sz="3200" b="1" dirty="0">
                <a:solidFill>
                  <a:srgbClr val="FFFF66"/>
                </a:solidFill>
              </a:rPr>
              <a:t>遊客曾經有不適當的行為嗎</a:t>
            </a:r>
            <a:r>
              <a:rPr lang="en-US" altLang="zh-TW" sz="3200" b="1" dirty="0">
                <a:solidFill>
                  <a:srgbClr val="FFFF66"/>
                </a:solidFill>
              </a:rPr>
              <a:t>?</a:t>
            </a:r>
            <a:r>
              <a:rPr lang="zh-TW" altLang="zh-TW" sz="3200" b="1" dirty="0">
                <a:solidFill>
                  <a:srgbClr val="FFFF66"/>
                </a:solidFill>
              </a:rPr>
              <a:t>如果有怎麼處理</a:t>
            </a:r>
            <a:r>
              <a:rPr lang="en-US" altLang="zh-TW" sz="3200" b="1" dirty="0">
                <a:solidFill>
                  <a:srgbClr val="FFFF66"/>
                </a:solidFill>
              </a:rPr>
              <a:t>?</a:t>
            </a:r>
            <a:endParaRPr lang="zh-TW" altLang="zh-TW" sz="3200" dirty="0">
              <a:solidFill>
                <a:srgbClr val="FFFF66"/>
              </a:solidFill>
            </a:endParaRPr>
          </a:p>
          <a:p>
            <a:pPr marL="0" indent="0">
              <a:buNone/>
            </a:pPr>
            <a:r>
              <a:rPr lang="zh-TW" altLang="zh-TW" sz="3200" dirty="0">
                <a:solidFill>
                  <a:srgbClr val="00B050"/>
                </a:solidFill>
              </a:rPr>
              <a:t>大部分的遊客素質都很好。營區以前有卡拉</a:t>
            </a:r>
            <a:r>
              <a:rPr lang="en-US" altLang="zh-TW" sz="3200" dirty="0">
                <a:solidFill>
                  <a:srgbClr val="00B050"/>
                </a:solidFill>
              </a:rPr>
              <a:t>OK</a:t>
            </a:r>
            <a:r>
              <a:rPr lang="zh-TW" altLang="zh-TW" sz="3200" dirty="0">
                <a:solidFill>
                  <a:srgbClr val="00B050"/>
                </a:solidFill>
              </a:rPr>
              <a:t>，因此有人在深夜唱歌，引發居民不滿，所以有人</a:t>
            </a:r>
            <a:r>
              <a:rPr lang="zh-TW" altLang="zh-TW" sz="3200" dirty="0" smtClean="0">
                <a:solidFill>
                  <a:srgbClr val="00B050"/>
                </a:solidFill>
              </a:rPr>
              <a:t>報警</a:t>
            </a:r>
            <a:r>
              <a:rPr lang="zh-TW" altLang="en-US" sz="3200" dirty="0" smtClean="0">
                <a:solidFill>
                  <a:srgbClr val="00B050"/>
                </a:solidFill>
              </a:rPr>
              <a:t>，</a:t>
            </a:r>
            <a:r>
              <a:rPr lang="zh-TW" altLang="zh-TW" sz="3200" dirty="0" smtClean="0">
                <a:solidFill>
                  <a:srgbClr val="00B050"/>
                </a:solidFill>
              </a:rPr>
              <a:t>經過</a:t>
            </a:r>
            <a:r>
              <a:rPr lang="zh-TW" altLang="en-US" sz="3200" dirty="0">
                <a:solidFill>
                  <a:srgbClr val="00B050"/>
                </a:solidFill>
              </a:rPr>
              <a:t>與</a:t>
            </a:r>
            <a:r>
              <a:rPr lang="zh-TW" altLang="zh-TW" sz="3200" dirty="0" smtClean="0">
                <a:solidFill>
                  <a:srgbClr val="00B050"/>
                </a:solidFill>
              </a:rPr>
              <a:t>遊客</a:t>
            </a:r>
            <a:r>
              <a:rPr lang="zh-TW" altLang="zh-TW" sz="3200" dirty="0">
                <a:solidFill>
                  <a:srgbClr val="00B050"/>
                </a:solidFill>
              </a:rPr>
              <a:t>溝通，後來就沒有再發生這種問題。</a:t>
            </a: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FFFF66"/>
                </a:solidFill>
              </a:rPr>
              <a:t>5.</a:t>
            </a:r>
            <a:r>
              <a:rPr lang="zh-TW" altLang="zh-TW" sz="3200" b="1" dirty="0">
                <a:solidFill>
                  <a:srgbClr val="FFFF66"/>
                </a:solidFill>
              </a:rPr>
              <a:t>石硦童軍營區有無年齡限制</a:t>
            </a:r>
            <a:r>
              <a:rPr lang="en-US" altLang="zh-TW" sz="3200" b="1" dirty="0" smtClean="0">
                <a:solidFill>
                  <a:srgbClr val="FFFF66"/>
                </a:solidFill>
              </a:rPr>
              <a:t>?</a:t>
            </a:r>
          </a:p>
          <a:p>
            <a:pPr marL="0" indent="0">
              <a:buNone/>
            </a:pPr>
            <a:r>
              <a:rPr lang="zh-TW" altLang="zh-TW" sz="3200" dirty="0">
                <a:solidFill>
                  <a:srgbClr val="00B050"/>
                </a:solidFill>
              </a:rPr>
              <a:t>石硦童軍營區沒有年齡限制，而且三歲以下的小孩不用收費，曾經有</a:t>
            </a:r>
            <a:r>
              <a:rPr lang="en-US" altLang="zh-TW" sz="3200" dirty="0">
                <a:solidFill>
                  <a:srgbClr val="00B050"/>
                </a:solidFill>
              </a:rPr>
              <a:t>90</a:t>
            </a:r>
            <a:r>
              <a:rPr lang="zh-TW" altLang="zh-TW" sz="3200" dirty="0">
                <a:solidFill>
                  <a:srgbClr val="00B050"/>
                </a:solidFill>
              </a:rPr>
              <a:t>歲的老人來到石硦童軍營區遊玩。</a:t>
            </a:r>
          </a:p>
          <a:p>
            <a:pPr marL="0" indent="0">
              <a:buNone/>
            </a:pPr>
            <a:r>
              <a:rPr lang="en-US" altLang="zh-TW" b="1" dirty="0"/>
              <a:t>	</a:t>
            </a:r>
            <a:endParaRPr lang="zh-TW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87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455088"/>
            <a:ext cx="9144000" cy="89849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前言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052" y="2449002"/>
            <a:ext cx="11958762" cy="3311718"/>
          </a:xfrm>
        </p:spPr>
        <p:txBody>
          <a:bodyPr>
            <a:normAutofit fontScale="92500"/>
          </a:bodyPr>
          <a:lstStyle/>
          <a:p>
            <a:pPr algn="l"/>
            <a:r>
              <a:rPr lang="zh-TW" altLang="en-US" sz="3600" dirty="0" smtClean="0">
                <a:solidFill>
                  <a:srgbClr val="FF0000"/>
                </a:solidFill>
              </a:rPr>
              <a:t>我們</a:t>
            </a:r>
            <a:r>
              <a:rPr lang="zh-TW" altLang="en-US" sz="3600" dirty="0">
                <a:solidFill>
                  <a:srgbClr val="FF0000"/>
                </a:solidFill>
              </a:rPr>
              <a:t>常常聽到學長姐們在石硦童軍營區露營的點點滴滴，所以我們決定研究這個主題。</a:t>
            </a:r>
          </a:p>
          <a:p>
            <a:pPr algn="l"/>
            <a:r>
              <a:rPr lang="zh-TW" altLang="en-US" sz="3600" dirty="0">
                <a:solidFill>
                  <a:srgbClr val="FF0000"/>
                </a:solidFill>
              </a:rPr>
              <a:t>聽說石硦童軍營區以前好像是一個學校，但是我們不太了解詳情。</a:t>
            </a:r>
          </a:p>
          <a:p>
            <a:pPr algn="l"/>
            <a:r>
              <a:rPr lang="zh-TW" altLang="en-US" sz="3600" dirty="0">
                <a:solidFill>
                  <a:srgbClr val="FF0000"/>
                </a:solidFill>
              </a:rPr>
              <a:t>我們決定先設計訪談的問題，邀請管理石硦童軍營區的李伯伯來接受專訪。</a:t>
            </a:r>
          </a:p>
          <a:p>
            <a:endParaRPr lang="zh-TW" altLang="en-US" dirty="0"/>
          </a:p>
        </p:txBody>
      </p:sp>
      <p:pic>
        <p:nvPicPr>
          <p:cNvPr id="4" name="圖片 3" descr="http://a.share.photo.xuite.net/hurtful/1adba77/11451576/537089983_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271418"/>
            <a:ext cx="2678684" cy="22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a.share.photo.xuite.net/hurtful/1adba5d/11451576/537089445_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6" y="309369"/>
            <a:ext cx="2901696" cy="2139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6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石硦童軍營區的管理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US" altLang="zh-TW" sz="3200" b="1" kern="1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zh-TW" altLang="zh-TW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石</a:t>
            </a:r>
            <a:r>
              <a:rPr lang="zh-TW" altLang="zh-TW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硦童軍營區的開放時間</a:t>
            </a:r>
            <a:r>
              <a:rPr lang="en-US" altLang="zh-TW" sz="32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zh-TW" altLang="zh-TW" sz="32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200" kern="100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全年無休，只有選舉那天不能開放</a:t>
            </a:r>
            <a:r>
              <a:rPr lang="zh-TW" altLang="zh-TW" sz="3200" kern="100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sz="3200" kern="100" dirty="0" smtClean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3200" b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200" b="1" dirty="0" smtClean="0">
                <a:solidFill>
                  <a:schemeClr val="accent6"/>
                </a:solidFill>
              </a:rPr>
              <a:t>7</a:t>
            </a:r>
            <a:r>
              <a:rPr lang="en-US" altLang="zh-TW" sz="3200" b="1" dirty="0">
                <a:solidFill>
                  <a:schemeClr val="accent6"/>
                </a:solidFill>
              </a:rPr>
              <a:t>.</a:t>
            </a:r>
            <a:r>
              <a:rPr lang="zh-TW" altLang="zh-TW" sz="3200" b="1" dirty="0">
                <a:solidFill>
                  <a:schemeClr val="accent6"/>
                </a:solidFill>
              </a:rPr>
              <a:t>到石硦童軍營區露營時要帶什麼</a:t>
            </a:r>
            <a:r>
              <a:rPr lang="en-US" altLang="zh-TW" sz="3200" b="1" dirty="0">
                <a:solidFill>
                  <a:schemeClr val="accent6"/>
                </a:solidFill>
              </a:rPr>
              <a:t>?</a:t>
            </a:r>
            <a:endParaRPr lang="en-US" altLang="zh-TW" sz="3200" kern="100" dirty="0">
              <a:solidFill>
                <a:schemeClr val="accent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200" dirty="0" smtClean="0">
                <a:solidFill>
                  <a:srgbClr val="00B050"/>
                </a:solidFill>
              </a:rPr>
              <a:t>用具</a:t>
            </a:r>
            <a:r>
              <a:rPr lang="zh-TW" altLang="zh-TW" sz="3200" dirty="0">
                <a:solidFill>
                  <a:srgbClr val="00B050"/>
                </a:solidFill>
              </a:rPr>
              <a:t>和場地外借，食材必須自己帶。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TW" sz="3200" kern="1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zh-TW" sz="3200" kern="1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10439400" cy="15697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TW" altLang="en-US" sz="4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石</a:t>
            </a:r>
            <a:r>
              <a:rPr lang="zh-TW" alt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硦童軍營區的經營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11963400" cy="5227320"/>
          </a:xfrm>
        </p:spPr>
        <p:txBody>
          <a:bodyPr>
            <a:normAutofit lnSpcReduction="10000"/>
          </a:bodyPr>
          <a:lstStyle/>
          <a:p>
            <a:r>
              <a:rPr lang="en-US" altLang="zh-TW" sz="3000" b="1" dirty="0"/>
              <a:t>1.</a:t>
            </a:r>
            <a:r>
              <a:rPr lang="zh-TW" altLang="en-US" sz="3000" b="1" dirty="0"/>
              <a:t>什麼時候人最多</a:t>
            </a:r>
            <a:r>
              <a:rPr lang="en-US" altLang="zh-TW" sz="3000" b="1" dirty="0"/>
              <a:t>?</a:t>
            </a:r>
          </a:p>
          <a:p>
            <a:pPr algn="l"/>
            <a:r>
              <a:rPr lang="zh-TW" altLang="en-US" sz="3000" b="1" dirty="0" smtClean="0">
                <a:solidFill>
                  <a:srgbClr val="FF33CC"/>
                </a:solidFill>
              </a:rPr>
              <a:t>連</a:t>
            </a:r>
            <a:r>
              <a:rPr lang="zh-TW" altLang="en-US" sz="3000" b="1" dirty="0">
                <a:solidFill>
                  <a:srgbClr val="FF33CC"/>
                </a:solidFill>
              </a:rPr>
              <a:t>假最多人，尤其是遇到連續假期，而過年是人潮最多的時候。</a:t>
            </a:r>
          </a:p>
          <a:p>
            <a:r>
              <a:rPr lang="en-US" altLang="zh-TW" sz="3000" b="1" dirty="0" smtClean="0"/>
              <a:t>2.</a:t>
            </a:r>
            <a:r>
              <a:rPr lang="zh-TW" altLang="en-US" sz="3000" b="1" dirty="0" smtClean="0"/>
              <a:t>一年收入多少？</a:t>
            </a:r>
            <a:endParaRPr lang="en-US" altLang="zh-TW" sz="3000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r>
              <a:rPr lang="zh-TW" altLang="en-US" sz="3000" b="1" dirty="0" smtClean="0"/>
              <a:t>由此可見</a:t>
            </a:r>
            <a:r>
              <a:rPr lang="zh-TW" altLang="en-US" sz="3000" b="1" dirty="0"/>
              <a:t>每一年的總收入都在增加，表示越來越多人來到石硦童軍營區遊玩</a:t>
            </a:r>
            <a:r>
              <a:rPr lang="zh-TW" altLang="en-US" sz="3000" b="1" dirty="0" smtClean="0"/>
              <a:t>。</a:t>
            </a:r>
            <a:endParaRPr lang="en-US" altLang="zh-TW" sz="3000" b="1" dirty="0" smtClean="0"/>
          </a:p>
          <a:p>
            <a:endParaRPr lang="en-US" altLang="zh-TW" b="1" dirty="0"/>
          </a:p>
          <a:p>
            <a:endParaRPr lang="zh-TW" altLang="en-US" b="1" dirty="0"/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76" y="2642107"/>
            <a:ext cx="5375612" cy="2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與石硦童軍營區的情感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639" y="1959429"/>
            <a:ext cx="10843161" cy="4595750"/>
          </a:xfrm>
        </p:spPr>
        <p:txBody>
          <a:bodyPr>
            <a:normAutofit/>
          </a:bodyPr>
          <a:lstStyle/>
          <a:p>
            <a:pPr lvl="0"/>
            <a:r>
              <a:rPr lang="zh-TW" altLang="zh-TW" sz="3900" b="1" dirty="0">
                <a:solidFill>
                  <a:srgbClr val="FFFF00"/>
                </a:solidFill>
              </a:rPr>
              <a:t>您在石硦童軍營區遇過印象深刻的事情是</a:t>
            </a:r>
            <a:r>
              <a:rPr lang="zh-TW" altLang="zh-TW" sz="3900" b="1" dirty="0" smtClean="0">
                <a:solidFill>
                  <a:srgbClr val="FFFF00"/>
                </a:solidFill>
              </a:rPr>
              <a:t>什麼</a:t>
            </a:r>
            <a:r>
              <a:rPr lang="zh-TW" altLang="en-US" sz="3900" b="1" dirty="0" smtClean="0">
                <a:solidFill>
                  <a:srgbClr val="FFFF00"/>
                </a:solidFill>
              </a:rPr>
              <a:t>？</a:t>
            </a:r>
            <a:endParaRPr lang="zh-TW" altLang="zh-TW" sz="3900" b="1" dirty="0">
              <a:solidFill>
                <a:srgbClr val="FFFF00"/>
              </a:solidFill>
            </a:endParaRPr>
          </a:p>
          <a:p>
            <a:r>
              <a:rPr lang="en-US" altLang="zh-TW" sz="4500" dirty="0" smtClean="0">
                <a:solidFill>
                  <a:srgbClr val="FF33CC"/>
                </a:solidFill>
              </a:rPr>
              <a:t> </a:t>
            </a:r>
            <a:r>
              <a:rPr lang="zh-TW" altLang="zh-TW" sz="3500" dirty="0">
                <a:solidFill>
                  <a:srgbClr val="FF33CC"/>
                </a:solidFill>
              </a:rPr>
              <a:t>王阿姨說</a:t>
            </a:r>
            <a:r>
              <a:rPr lang="en-US" altLang="zh-TW" sz="3500" dirty="0" smtClean="0">
                <a:solidFill>
                  <a:srgbClr val="FF33CC"/>
                </a:solidFill>
              </a:rPr>
              <a:t>:</a:t>
            </a:r>
            <a:r>
              <a:rPr lang="zh-TW" altLang="zh-TW" sz="3500" dirty="0" smtClean="0">
                <a:solidFill>
                  <a:srgbClr val="FF33CC"/>
                </a:solidFill>
              </a:rPr>
              <a:t>看到大</a:t>
            </a:r>
            <a:r>
              <a:rPr lang="zh-TW" altLang="zh-TW" sz="3500" dirty="0">
                <a:solidFill>
                  <a:srgbClr val="FF33CC"/>
                </a:solidFill>
              </a:rPr>
              <a:t>哥哥</a:t>
            </a:r>
            <a:r>
              <a:rPr lang="zh-TW" altLang="zh-TW" sz="3500" dirty="0" smtClean="0">
                <a:solidFill>
                  <a:srgbClr val="FF33CC"/>
                </a:solidFill>
              </a:rPr>
              <a:t>跳舞</a:t>
            </a:r>
            <a:r>
              <a:rPr lang="zh-TW" altLang="zh-TW" sz="3500" dirty="0" smtClean="0">
                <a:solidFill>
                  <a:srgbClr val="FF33CC"/>
                </a:solidFill>
              </a:rPr>
              <a:t>，很</a:t>
            </a:r>
            <a:r>
              <a:rPr lang="zh-TW" altLang="zh-TW" sz="3500" dirty="0" smtClean="0">
                <a:solidFill>
                  <a:srgbClr val="FF33CC"/>
                </a:solidFill>
              </a:rPr>
              <a:t>有創意又好看的舞</a:t>
            </a:r>
            <a:r>
              <a:rPr lang="zh-TW" altLang="zh-TW" sz="3500" dirty="0" smtClean="0">
                <a:solidFill>
                  <a:srgbClr val="FF33CC"/>
                </a:solidFill>
              </a:rPr>
              <a:t>。這一幕很</a:t>
            </a:r>
            <a:r>
              <a:rPr lang="zh-TW" altLang="zh-TW" sz="3500" dirty="0" smtClean="0">
                <a:solidFill>
                  <a:srgbClr val="FF33CC"/>
                </a:solidFill>
              </a:rPr>
              <a:t>感動</a:t>
            </a:r>
            <a:r>
              <a:rPr lang="zh-TW" altLang="zh-TW" sz="3500" dirty="0" smtClean="0">
                <a:solidFill>
                  <a:srgbClr val="FF33CC"/>
                </a:solidFill>
              </a:rPr>
              <a:t>，有人</a:t>
            </a:r>
            <a:r>
              <a:rPr lang="zh-TW" altLang="zh-TW" sz="3500" dirty="0" smtClean="0">
                <a:solidFill>
                  <a:srgbClr val="FF33CC"/>
                </a:solidFill>
              </a:rPr>
              <a:t>可以來</a:t>
            </a:r>
            <a:r>
              <a:rPr lang="zh-TW" altLang="zh-TW" sz="3500" dirty="0" smtClean="0">
                <a:solidFill>
                  <a:srgbClr val="FF33CC"/>
                </a:solidFill>
              </a:rPr>
              <a:t>這</a:t>
            </a:r>
            <a:r>
              <a:rPr lang="zh-TW" altLang="en-US" sz="3500" dirty="0" smtClean="0">
                <a:solidFill>
                  <a:srgbClr val="FF33CC"/>
                </a:solidFill>
              </a:rPr>
              <a:t>裡</a:t>
            </a:r>
            <a:r>
              <a:rPr lang="zh-TW" altLang="zh-TW" sz="3500" dirty="0" smtClean="0">
                <a:solidFill>
                  <a:srgbClr val="FF33CC"/>
                </a:solidFill>
              </a:rPr>
              <a:t>放鬆</a:t>
            </a:r>
            <a:r>
              <a:rPr lang="zh-TW" altLang="zh-TW" sz="3500" dirty="0" smtClean="0">
                <a:solidFill>
                  <a:srgbClr val="FF33CC"/>
                </a:solidFill>
              </a:rPr>
              <a:t>。</a:t>
            </a:r>
            <a:endParaRPr lang="zh-TW" altLang="zh-TW" sz="3500" dirty="0">
              <a:solidFill>
                <a:srgbClr val="FF33CC"/>
              </a:solidFill>
            </a:endParaRPr>
          </a:p>
          <a:p>
            <a:r>
              <a:rPr lang="en-US" altLang="zh-TW" sz="3500" dirty="0" smtClean="0">
                <a:solidFill>
                  <a:srgbClr val="FF33CC"/>
                </a:solidFill>
              </a:rPr>
              <a:t>SARS</a:t>
            </a:r>
            <a:r>
              <a:rPr lang="zh-TW" altLang="zh-TW" sz="3500" dirty="0">
                <a:solidFill>
                  <a:srgbClr val="FF33CC"/>
                </a:solidFill>
              </a:rPr>
              <a:t>傳染病流行，政府要</a:t>
            </a:r>
            <a:r>
              <a:rPr lang="zh-TW" altLang="zh-TW" sz="3500" dirty="0" smtClean="0">
                <a:solidFill>
                  <a:srgbClr val="FF33CC"/>
                </a:solidFill>
              </a:rPr>
              <a:t>把病患</a:t>
            </a:r>
            <a:r>
              <a:rPr lang="zh-TW" altLang="en-US" sz="3500" dirty="0" smtClean="0">
                <a:solidFill>
                  <a:srgbClr val="FF33CC"/>
                </a:solidFill>
              </a:rPr>
              <a:t>隔離</a:t>
            </a:r>
            <a:r>
              <a:rPr lang="zh-TW" altLang="zh-TW" sz="3500" dirty="0" smtClean="0">
                <a:solidFill>
                  <a:srgbClr val="FF33CC"/>
                </a:solidFill>
              </a:rPr>
              <a:t>到營區。當地居民</a:t>
            </a:r>
            <a:r>
              <a:rPr lang="zh-TW" altLang="en-US" sz="3500" dirty="0" smtClean="0">
                <a:solidFill>
                  <a:srgbClr val="FF33CC"/>
                </a:solidFill>
              </a:rPr>
              <a:t>極力</a:t>
            </a:r>
            <a:r>
              <a:rPr lang="zh-TW" altLang="en-US" sz="3500" dirty="0" smtClean="0">
                <a:solidFill>
                  <a:srgbClr val="FF33CC"/>
                </a:solidFill>
              </a:rPr>
              <a:t>反</a:t>
            </a:r>
            <a:r>
              <a:rPr lang="zh-TW" altLang="en-US" sz="3500" dirty="0">
                <a:solidFill>
                  <a:srgbClr val="FF33CC"/>
                </a:solidFill>
              </a:rPr>
              <a:t>對</a:t>
            </a:r>
            <a:r>
              <a:rPr lang="zh-TW" altLang="zh-TW" sz="3500" dirty="0" smtClean="0">
                <a:solidFill>
                  <a:srgbClr val="FF33CC"/>
                </a:solidFill>
              </a:rPr>
              <a:t>。</a:t>
            </a:r>
            <a:endParaRPr lang="en-US" altLang="zh-TW" sz="35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</a:b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sz="6000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與石硦童軍營區的情感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8813" y="1971304"/>
            <a:ext cx="10515600" cy="3954484"/>
          </a:xfrm>
        </p:spPr>
        <p:txBody>
          <a:bodyPr>
            <a:normAutofit/>
          </a:bodyPr>
          <a:lstStyle/>
          <a:p>
            <a:pPr lvl="0"/>
            <a:r>
              <a:rPr lang="zh-TW" altLang="zh-TW" sz="4500" dirty="0" smtClean="0">
                <a:solidFill>
                  <a:srgbClr val="FFFF00"/>
                </a:solidFill>
              </a:rPr>
              <a:t>您</a:t>
            </a:r>
            <a:r>
              <a:rPr lang="zh-TW" altLang="zh-TW" sz="4500" dirty="0">
                <a:solidFill>
                  <a:srgbClr val="FFFF00"/>
                </a:solidFill>
              </a:rPr>
              <a:t>在石硦童軍營區工作的感想</a:t>
            </a:r>
            <a:r>
              <a:rPr lang="en-US" altLang="zh-TW" sz="4500" dirty="0" smtClean="0">
                <a:solidFill>
                  <a:srgbClr val="FFFF00"/>
                </a:solidFill>
              </a:rPr>
              <a:t>?</a:t>
            </a:r>
            <a:endParaRPr lang="en-US" altLang="zh-TW" sz="4500" dirty="0" smtClean="0">
              <a:solidFill>
                <a:srgbClr val="FF33CC"/>
              </a:solidFill>
            </a:endParaRPr>
          </a:p>
          <a:p>
            <a:r>
              <a:rPr lang="zh-TW" altLang="zh-TW" sz="3600" dirty="0" smtClean="0">
                <a:solidFill>
                  <a:srgbClr val="FF33CC"/>
                </a:solidFill>
              </a:rPr>
              <a:t>李</a:t>
            </a:r>
            <a:r>
              <a:rPr lang="zh-TW" altLang="zh-TW" sz="3600" dirty="0" smtClean="0">
                <a:solidFill>
                  <a:srgbClr val="FF33CC"/>
                </a:solidFill>
              </a:rPr>
              <a:t>伯伯</a:t>
            </a:r>
            <a:r>
              <a:rPr lang="en-US" altLang="zh-TW" sz="3600" dirty="0" smtClean="0">
                <a:solidFill>
                  <a:srgbClr val="FF33CC"/>
                </a:solidFill>
              </a:rPr>
              <a:t>:</a:t>
            </a:r>
            <a:r>
              <a:rPr lang="zh-TW" altLang="zh-TW" sz="3600" dirty="0" smtClean="0">
                <a:solidFill>
                  <a:srgbClr val="FF33CC"/>
                </a:solidFill>
              </a:rPr>
              <a:t>團隊</a:t>
            </a:r>
            <a:r>
              <a:rPr lang="zh-TW" altLang="zh-TW" sz="3600" dirty="0">
                <a:solidFill>
                  <a:srgbClr val="FF33CC"/>
                </a:solidFill>
              </a:rPr>
              <a:t>活動之後，大家玩得很盡興、開心</a:t>
            </a:r>
            <a:r>
              <a:rPr lang="zh-TW" altLang="zh-TW" sz="3600" dirty="0" smtClean="0">
                <a:solidFill>
                  <a:srgbClr val="FF33CC"/>
                </a:solidFill>
              </a:rPr>
              <a:t>，</a:t>
            </a:r>
            <a:r>
              <a:rPr lang="zh-TW" altLang="en-US" sz="3600" dirty="0" smtClean="0">
                <a:solidFill>
                  <a:srgbClr val="FF33CC"/>
                </a:solidFill>
              </a:rPr>
              <a:t>自己也很開心。</a:t>
            </a:r>
            <a:endParaRPr lang="en-US" altLang="zh-TW" sz="3600" dirty="0" smtClean="0">
              <a:solidFill>
                <a:srgbClr val="FF33CC"/>
              </a:solidFill>
            </a:endParaRPr>
          </a:p>
          <a:p>
            <a:r>
              <a:rPr lang="zh-TW" altLang="zh-TW" sz="3600" dirty="0" smtClean="0">
                <a:solidFill>
                  <a:srgbClr val="FF33CC"/>
                </a:solidFill>
              </a:rPr>
              <a:t>王</a:t>
            </a:r>
            <a:r>
              <a:rPr lang="zh-TW" altLang="zh-TW" sz="3600" dirty="0" smtClean="0">
                <a:solidFill>
                  <a:srgbClr val="FF33CC"/>
                </a:solidFill>
              </a:rPr>
              <a:t>阿姨</a:t>
            </a:r>
            <a:r>
              <a:rPr lang="en-US" altLang="zh-TW" sz="3600" dirty="0" smtClean="0">
                <a:solidFill>
                  <a:srgbClr val="FF33CC"/>
                </a:solidFill>
              </a:rPr>
              <a:t>:</a:t>
            </a:r>
            <a:r>
              <a:rPr lang="zh-TW" altLang="zh-TW" sz="3600" dirty="0" smtClean="0">
                <a:solidFill>
                  <a:srgbClr val="FF33CC"/>
                </a:solidFill>
              </a:rPr>
              <a:t>感謝營區</a:t>
            </a:r>
            <a:r>
              <a:rPr lang="zh-TW" altLang="zh-TW" sz="3600" dirty="0">
                <a:solidFill>
                  <a:srgbClr val="FF33CC"/>
                </a:solidFill>
              </a:rPr>
              <a:t>給</a:t>
            </a:r>
            <a:r>
              <a:rPr lang="zh-TW" altLang="zh-TW" sz="3600" dirty="0" smtClean="0">
                <a:solidFill>
                  <a:srgbClr val="FF33CC"/>
                </a:solidFill>
              </a:rPr>
              <a:t>了一個</a:t>
            </a:r>
            <a:r>
              <a:rPr lang="zh-TW" altLang="zh-TW" sz="3600" dirty="0">
                <a:solidFill>
                  <a:srgbClr val="FF33CC"/>
                </a:solidFill>
              </a:rPr>
              <a:t>安身立命的地方</a:t>
            </a:r>
            <a:r>
              <a:rPr lang="zh-TW" altLang="zh-TW" sz="3600" dirty="0" smtClean="0">
                <a:solidFill>
                  <a:srgbClr val="FF33CC"/>
                </a:solidFill>
              </a:rPr>
              <a:t>。</a:t>
            </a:r>
            <a:endParaRPr lang="zh-TW" altLang="en-US" dirty="0"/>
          </a:p>
        </p:txBody>
      </p:sp>
      <p:pic>
        <p:nvPicPr>
          <p:cNvPr id="4" name="圖片 3" descr="20140201-06宵夜時刻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83" y="486889"/>
            <a:ext cx="3396343" cy="294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專題研究</a:t>
            </a:r>
            <a:r>
              <a:rPr lang="zh-TW" altLang="en-US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6265" y="1889760"/>
            <a:ext cx="10807535" cy="4968239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rgbClr val="99FF33"/>
                </a:solidFill>
              </a:rPr>
              <a:t>學</a:t>
            </a:r>
            <a:r>
              <a:rPr lang="zh-TW" altLang="zh-TW" sz="3200" dirty="0">
                <a:solidFill>
                  <a:srgbClr val="99FF33"/>
                </a:solidFill>
              </a:rPr>
              <a:t>到如何寫一份報告，也學到更多操作電腦的技巧、設計主題……等，獲益匪淺。</a:t>
            </a:r>
          </a:p>
          <a:p>
            <a:r>
              <a:rPr lang="zh-TW" altLang="zh-TW" sz="3200" dirty="0" smtClean="0">
                <a:solidFill>
                  <a:srgbClr val="99FF33"/>
                </a:solidFill>
              </a:rPr>
              <a:t>更</a:t>
            </a:r>
            <a:r>
              <a:rPr lang="zh-TW" altLang="zh-TW" sz="3200" dirty="0">
                <a:solidFill>
                  <a:srgbClr val="99FF33"/>
                </a:solidFill>
              </a:rPr>
              <a:t>深入了解石硦童軍營區</a:t>
            </a:r>
            <a:r>
              <a:rPr lang="zh-TW" altLang="zh-TW" sz="3200" dirty="0" smtClean="0">
                <a:solidFill>
                  <a:srgbClr val="99FF33"/>
                </a:solidFill>
              </a:rPr>
              <a:t>。</a:t>
            </a:r>
            <a:endParaRPr lang="en-US" altLang="zh-TW" sz="3200" dirty="0" smtClean="0">
              <a:solidFill>
                <a:srgbClr val="99FF33"/>
              </a:solidFill>
            </a:endParaRPr>
          </a:p>
          <a:p>
            <a:r>
              <a:rPr lang="zh-TW" altLang="zh-TW" sz="3200" dirty="0" smtClean="0">
                <a:solidFill>
                  <a:srgbClr val="99FF33"/>
                </a:solidFill>
              </a:rPr>
              <a:t>謝謝組員和</a:t>
            </a:r>
            <a:r>
              <a:rPr lang="zh-TW" altLang="zh-TW" sz="3200" smtClean="0">
                <a:solidFill>
                  <a:srgbClr val="99FF33"/>
                </a:solidFill>
              </a:rPr>
              <a:t>老師，協助許多</a:t>
            </a:r>
            <a:r>
              <a:rPr lang="zh-TW" altLang="zh-TW" sz="3200" dirty="0">
                <a:solidFill>
                  <a:srgbClr val="99FF33"/>
                </a:solidFill>
              </a:rPr>
              <a:t>事情</a:t>
            </a:r>
            <a:r>
              <a:rPr lang="zh-TW" altLang="zh-TW" sz="3200" dirty="0" smtClean="0">
                <a:solidFill>
                  <a:srgbClr val="99FF33"/>
                </a:solidFill>
              </a:rPr>
              <a:t>。</a:t>
            </a:r>
            <a:endParaRPr lang="en-US" altLang="zh-TW" sz="3200" dirty="0" smtClean="0">
              <a:solidFill>
                <a:srgbClr val="99FF33"/>
              </a:solidFill>
            </a:endParaRPr>
          </a:p>
          <a:p>
            <a:r>
              <a:rPr lang="zh-TW" altLang="zh-TW" sz="3200" dirty="0" smtClean="0">
                <a:solidFill>
                  <a:srgbClr val="99FF33"/>
                </a:solidFill>
              </a:rPr>
              <a:t>謝謝</a:t>
            </a:r>
            <a:r>
              <a:rPr lang="zh-TW" altLang="zh-TW" sz="3200" dirty="0">
                <a:solidFill>
                  <a:srgbClr val="99FF33"/>
                </a:solidFill>
              </a:rPr>
              <a:t>李伯伯和王阿姨，幫我們解開了許許多多我們對石硦童軍營區的疑問。石硦童軍營區</a:t>
            </a:r>
            <a:r>
              <a:rPr lang="en-US" altLang="zh-TW" sz="3200" dirty="0">
                <a:solidFill>
                  <a:srgbClr val="99FF33"/>
                </a:solidFill>
              </a:rPr>
              <a:t>I LOVE  YOU</a:t>
            </a:r>
            <a:r>
              <a:rPr lang="zh-TW" altLang="zh-TW" sz="3200" dirty="0" smtClean="0">
                <a:solidFill>
                  <a:srgbClr val="99FF33"/>
                </a:solidFill>
              </a:rPr>
              <a:t>。</a:t>
            </a:r>
            <a:r>
              <a:rPr lang="en-US" altLang="zh-TW" sz="3200" dirty="0" smtClean="0">
                <a:solidFill>
                  <a:srgbClr val="99FF33"/>
                </a:solidFill>
              </a:rPr>
              <a:t>〈</a:t>
            </a:r>
            <a:r>
              <a:rPr lang="zh-TW" altLang="en-US" sz="3200" dirty="0" smtClean="0">
                <a:solidFill>
                  <a:srgbClr val="99FF33"/>
                </a:solidFill>
              </a:rPr>
              <a:t>彥頡</a:t>
            </a:r>
            <a:r>
              <a:rPr lang="en-US" altLang="zh-TW" sz="3200" dirty="0">
                <a:solidFill>
                  <a:srgbClr val="99FF33"/>
                </a:solidFill>
              </a:rPr>
              <a:t>〉</a:t>
            </a:r>
            <a:endParaRPr lang="zh-TW" altLang="zh-TW" sz="3200" dirty="0">
              <a:solidFill>
                <a:srgbClr val="99FF33"/>
              </a:solidFill>
            </a:endParaRPr>
          </a:p>
          <a:p>
            <a:endParaRPr lang="zh-TW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專題研究</a:t>
            </a:r>
            <a:r>
              <a:rPr lang="zh-TW" altLang="en-US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3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FFFF00"/>
                </a:solidFill>
              </a:rPr>
              <a:t>  </a:t>
            </a:r>
            <a:r>
              <a:rPr lang="zh-TW" altLang="zh-TW" sz="2800" dirty="0">
                <a:solidFill>
                  <a:srgbClr val="FFFF00"/>
                </a:solidFill>
              </a:rPr>
              <a:t>在這一組中我是組長，這是個很大的負擔，因為要統整資料、引導組員</a:t>
            </a:r>
            <a:r>
              <a:rPr lang="en-US" altLang="zh-TW" sz="2800" dirty="0">
                <a:solidFill>
                  <a:srgbClr val="FFFF00"/>
                </a:solidFill>
              </a:rPr>
              <a:t>........</a:t>
            </a:r>
            <a:r>
              <a:rPr lang="zh-TW" altLang="zh-TW" sz="2800" dirty="0">
                <a:solidFill>
                  <a:srgbClr val="FFFF00"/>
                </a:solidFill>
              </a:rPr>
              <a:t>，不過這讓我學到</a:t>
            </a:r>
            <a:r>
              <a:rPr lang="zh-TW" altLang="zh-TW" sz="2800" dirty="0" smtClean="0">
                <a:solidFill>
                  <a:srgbClr val="FFFF00"/>
                </a:solidFill>
              </a:rPr>
              <a:t>很多</a:t>
            </a:r>
            <a:r>
              <a:rPr lang="zh-TW" altLang="en-US" sz="2800" dirty="0" smtClean="0">
                <a:solidFill>
                  <a:srgbClr val="FFFF00"/>
                </a:solidFill>
              </a:rPr>
              <a:t>。</a:t>
            </a:r>
            <a:endParaRPr lang="en-US" altLang="zh-TW" sz="2800" dirty="0" smtClean="0">
              <a:solidFill>
                <a:srgbClr val="FFFF00"/>
              </a:solidFill>
            </a:endParaRPr>
          </a:p>
          <a:p>
            <a:r>
              <a:rPr lang="en-US" altLang="zh-TW" sz="2800" dirty="0" smtClean="0">
                <a:solidFill>
                  <a:srgbClr val="FFFF00"/>
                </a:solidFill>
              </a:rPr>
              <a:t>  </a:t>
            </a:r>
            <a:r>
              <a:rPr lang="zh-TW" altLang="zh-TW" sz="2800" dirty="0">
                <a:solidFill>
                  <a:srgbClr val="FFFF00"/>
                </a:solidFill>
              </a:rPr>
              <a:t>眼看專題完成了，我很高興，這份專題是我們五人一起完成的，說不定以後要當石硦童軍營區的導覽解說的人，就能利用這份專題去解說。</a:t>
            </a:r>
          </a:p>
          <a:p>
            <a:r>
              <a:rPr lang="en-US" altLang="zh-TW" sz="2800" dirty="0">
                <a:solidFill>
                  <a:srgbClr val="FFFF00"/>
                </a:solidFill>
              </a:rPr>
              <a:t>  </a:t>
            </a:r>
            <a:r>
              <a:rPr lang="zh-TW" altLang="zh-TW" sz="2800" dirty="0">
                <a:solidFill>
                  <a:srgbClr val="FFFF00"/>
                </a:solidFill>
              </a:rPr>
              <a:t>我要謝謝組員、黃老師、鄭老師，沒有你們協助，這份專題根本不會完成的</a:t>
            </a:r>
            <a:r>
              <a:rPr lang="zh-TW" altLang="zh-TW" sz="2800" dirty="0" smtClean="0">
                <a:solidFill>
                  <a:srgbClr val="FFFF00"/>
                </a:solidFill>
              </a:rPr>
              <a:t>。</a:t>
            </a:r>
            <a:r>
              <a:rPr lang="en-US" altLang="zh-TW" sz="2800" dirty="0" smtClean="0">
                <a:solidFill>
                  <a:srgbClr val="FFFF00"/>
                </a:solidFill>
              </a:rPr>
              <a:t>〈</a:t>
            </a:r>
            <a:r>
              <a:rPr lang="zh-TW" altLang="en-US" sz="2800" dirty="0" smtClean="0">
                <a:solidFill>
                  <a:srgbClr val="FFFF00"/>
                </a:solidFill>
              </a:rPr>
              <a:t>張欣</a:t>
            </a:r>
            <a:r>
              <a:rPr lang="en-US" altLang="zh-TW" sz="2800" dirty="0" smtClean="0">
                <a:solidFill>
                  <a:srgbClr val="FFFF00"/>
                </a:solidFill>
              </a:rPr>
              <a:t>〉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專題研究</a:t>
            </a:r>
            <a:r>
              <a:rPr lang="zh-TW" altLang="en-US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39"/>
          </a:xfrm>
        </p:spPr>
        <p:txBody>
          <a:bodyPr>
            <a:normAutofit/>
          </a:bodyPr>
          <a:lstStyle/>
          <a:p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在</a:t>
            </a:r>
            <a:r>
              <a:rPr lang="zh-TW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這次的專題探究中，我學到如何和組員一起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合作</a:t>
            </a:r>
            <a:r>
              <a:rPr lang="zh-TW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。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每</a:t>
            </a:r>
            <a:r>
              <a:rPr lang="zh-TW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個人都要努力的盡本分，事情才能很快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完成</a:t>
            </a:r>
            <a:endParaRPr lang="en-US" altLang="zh-TW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zh-TW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我最想感謝的人是我們這組的組員，因為他們陪我面對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困難</a:t>
            </a:r>
            <a:r>
              <a:rPr lang="zh-TW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。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還要</a:t>
            </a:r>
            <a:r>
              <a:rPr lang="zh-TW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感謝老師們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，</a:t>
            </a:r>
            <a:r>
              <a:rPr lang="zh-TW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教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我們</a:t>
            </a:r>
            <a:r>
              <a:rPr lang="zh-TW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做走讀社區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課程</a:t>
            </a:r>
            <a:r>
              <a:rPr lang="zh-TW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。</a:t>
            </a:r>
            <a:r>
              <a:rPr lang="en-US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〈</a:t>
            </a:r>
            <a:r>
              <a:rPr lang="zh-TW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宗緯</a:t>
            </a:r>
            <a:r>
              <a:rPr lang="en-US" altLang="zh-TW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〉</a:t>
            </a:r>
            <a:endParaRPr lang="zh-TW" alt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專題研究</a:t>
            </a:r>
            <a:r>
              <a:rPr lang="zh-TW" altLang="en-US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89760"/>
            <a:ext cx="10515600" cy="4968239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我家就住在童軍營區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對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面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，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可是我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並不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知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道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以前的樣子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？</a:t>
            </a:r>
            <a:endParaRPr lang="en-US" altLang="zh-TW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只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知道以前是學校，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還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有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很多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學生，後來越來越少，所以才變成現在的童軍營區。</a:t>
            </a:r>
          </a:p>
          <a:p>
            <a:r>
              <a:rPr lang="en-US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聽王阿姨說，以前營區是一座很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高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的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山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，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以前</a:t>
            </a:r>
            <a:r>
              <a:rPr lang="zh-TW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的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村民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都要走去很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遠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的路到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學校讀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書，因為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這樣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太麻煩所以才成立這一間學校。</a:t>
            </a:r>
          </a:p>
          <a:p>
            <a:r>
              <a:rPr lang="en-US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我要感謝我們這組的夥伴們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，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因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為他們會</a:t>
            </a:r>
            <a:r>
              <a:rPr lang="zh-TW" altLang="zh-TW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來幫我，我不會的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地方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，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他們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也</a:t>
            </a:r>
            <a:r>
              <a:rPr lang="zh-TW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會教我。</a:t>
            </a:r>
            <a:r>
              <a:rPr lang="en-US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〈</a:t>
            </a:r>
            <a:r>
              <a:rPr lang="zh-TW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弈圻</a:t>
            </a:r>
            <a:r>
              <a:rPr lang="en-US" altLang="zh-TW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〉</a:t>
            </a:r>
            <a:endParaRPr lang="zh-TW" alt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000" y="518160"/>
            <a:ext cx="10571998" cy="89947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專題研究</a:t>
            </a:r>
            <a:r>
              <a:rPr lang="zh-TW" altLang="en-US" dirty="0"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724399"/>
          </a:xfrm>
        </p:spPr>
        <p:txBody>
          <a:bodyPr>
            <a:normAutofit/>
          </a:bodyPr>
          <a:lstStyle/>
          <a:p>
            <a:r>
              <a:rPr lang="zh-TW" altLang="zh-TW" sz="3000" dirty="0" smtClean="0">
                <a:solidFill>
                  <a:srgbClr val="FF00FF"/>
                </a:solidFill>
              </a:rPr>
              <a:t>我認真</a:t>
            </a:r>
            <a:r>
              <a:rPr lang="zh-TW" altLang="zh-TW" sz="3000" dirty="0">
                <a:solidFill>
                  <a:srgbClr val="FF00FF"/>
                </a:solidFill>
              </a:rPr>
              <a:t>的去做自己的工作，更用追根究柢的精神去研究這個專題。</a:t>
            </a:r>
          </a:p>
          <a:p>
            <a:r>
              <a:rPr lang="zh-TW" altLang="zh-TW" sz="3000" dirty="0">
                <a:solidFill>
                  <a:srgbClr val="FF00FF"/>
                </a:solidFill>
              </a:rPr>
              <a:t>在這個專題報告中，我學到許多關於童軍營區的</a:t>
            </a:r>
            <a:r>
              <a:rPr lang="zh-TW" altLang="zh-TW" sz="3000" dirty="0" smtClean="0">
                <a:solidFill>
                  <a:srgbClr val="FF00FF"/>
                </a:solidFill>
              </a:rPr>
              <a:t>知識</a:t>
            </a:r>
            <a:r>
              <a:rPr lang="zh-TW" altLang="en-US" sz="3000" dirty="0" smtClean="0">
                <a:solidFill>
                  <a:srgbClr val="FF00FF"/>
                </a:solidFill>
              </a:rPr>
              <a:t>。</a:t>
            </a:r>
            <a:endParaRPr lang="en-US" altLang="zh-TW" sz="3000" dirty="0" smtClean="0">
              <a:solidFill>
                <a:srgbClr val="FF00FF"/>
              </a:solidFill>
            </a:endParaRPr>
          </a:p>
          <a:p>
            <a:r>
              <a:rPr lang="zh-TW" altLang="zh-TW" sz="3000" dirty="0" smtClean="0">
                <a:solidFill>
                  <a:srgbClr val="FF00FF"/>
                </a:solidFill>
              </a:rPr>
              <a:t>在</a:t>
            </a:r>
            <a:r>
              <a:rPr lang="zh-TW" altLang="zh-TW" sz="3000" dirty="0">
                <a:solidFill>
                  <a:srgbClr val="FF00FF"/>
                </a:solidFill>
              </a:rPr>
              <a:t>研究石硦童軍營區中，我發現竟然有人把自己的一生都奉獻給童軍營</a:t>
            </a:r>
            <a:r>
              <a:rPr lang="zh-TW" altLang="zh-TW" sz="3000" dirty="0" smtClean="0">
                <a:solidFill>
                  <a:srgbClr val="FF00FF"/>
                </a:solidFill>
              </a:rPr>
              <a:t>區</a:t>
            </a:r>
            <a:r>
              <a:rPr lang="zh-TW" altLang="en-US" sz="3000" dirty="0" smtClean="0">
                <a:solidFill>
                  <a:srgbClr val="FF00FF"/>
                </a:solidFill>
              </a:rPr>
              <a:t>令我佩服。</a:t>
            </a:r>
            <a:endParaRPr lang="en-US" altLang="zh-TW" sz="3000" dirty="0" smtClean="0">
              <a:solidFill>
                <a:srgbClr val="FF00FF"/>
              </a:solidFill>
            </a:endParaRPr>
          </a:p>
          <a:p>
            <a:r>
              <a:rPr lang="zh-TW" altLang="zh-TW" sz="3000" dirty="0" smtClean="0">
                <a:solidFill>
                  <a:srgbClr val="FF00FF"/>
                </a:solidFill>
              </a:rPr>
              <a:t>感謝李</a:t>
            </a:r>
            <a:r>
              <a:rPr lang="zh-TW" altLang="zh-TW" sz="3000" dirty="0">
                <a:solidFill>
                  <a:srgbClr val="FF00FF"/>
                </a:solidFill>
              </a:rPr>
              <a:t>伯伯和王阿姨，因為</a:t>
            </a:r>
            <a:r>
              <a:rPr lang="zh-TW" altLang="zh-TW" sz="3000" dirty="0" smtClean="0">
                <a:solidFill>
                  <a:srgbClr val="FF00FF"/>
                </a:solidFill>
              </a:rPr>
              <a:t>他們擠出</a:t>
            </a:r>
            <a:r>
              <a:rPr lang="zh-TW" altLang="zh-TW" sz="3000" dirty="0">
                <a:solidFill>
                  <a:srgbClr val="FF00FF"/>
                </a:solidFill>
              </a:rPr>
              <a:t>時間來接受我們的訪問。我也謝謝老師和組員，因為有他們的幫助，我才能做好我的工作</a:t>
            </a:r>
            <a:r>
              <a:rPr lang="zh-TW" altLang="zh-TW" sz="3000" dirty="0" smtClean="0">
                <a:solidFill>
                  <a:srgbClr val="FF00FF"/>
                </a:solidFill>
              </a:rPr>
              <a:t>。</a:t>
            </a:r>
            <a:r>
              <a:rPr lang="en-US" altLang="zh-TW" sz="3000" dirty="0" smtClean="0">
                <a:solidFill>
                  <a:srgbClr val="FF00FF"/>
                </a:solidFill>
              </a:rPr>
              <a:t>〈</a:t>
            </a:r>
            <a:r>
              <a:rPr lang="zh-TW" altLang="en-US" sz="3000" dirty="0" smtClean="0">
                <a:solidFill>
                  <a:srgbClr val="FF00FF"/>
                </a:solidFill>
              </a:rPr>
              <a:t>秀聲</a:t>
            </a:r>
            <a:r>
              <a:rPr lang="en-US" altLang="zh-TW" sz="3000" dirty="0" smtClean="0">
                <a:solidFill>
                  <a:srgbClr val="FF00FF"/>
                </a:solidFill>
              </a:rPr>
              <a:t>〉</a:t>
            </a:r>
            <a:endParaRPr lang="zh-TW" altLang="zh-TW" sz="3000" dirty="0">
              <a:solidFill>
                <a:srgbClr val="FF00FF"/>
              </a:solidFill>
            </a:endParaRPr>
          </a:p>
          <a:p>
            <a:endParaRPr lang="zh-TW" alt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32" y="0"/>
            <a:ext cx="3621024" cy="2715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-134112" y="0"/>
            <a:ext cx="123261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406400" algn="ctr">
              <a:spcAft>
                <a:spcPts val="0"/>
              </a:spcAft>
            </a:pPr>
            <a:endParaRPr lang="en-US" altLang="zh-TW" sz="150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406400" algn="ctr">
              <a:spcAft>
                <a:spcPts val="0"/>
              </a:spcAft>
            </a:pPr>
            <a:r>
              <a:rPr lang="zh-TW" altLang="zh-TW" sz="150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謝謝</a:t>
            </a:r>
            <a:r>
              <a:rPr lang="zh-TW" altLang="zh-TW" sz="15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聆聽</a:t>
            </a:r>
          </a:p>
        </p:txBody>
      </p:sp>
    </p:spTree>
    <p:extLst>
      <p:ext uri="{BB962C8B-B14F-4D97-AF65-F5344CB8AC3E}">
        <p14:creationId xmlns:p14="http://schemas.microsoft.com/office/powerpoint/2010/main" val="216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68341" y="-230587"/>
            <a:ext cx="9144000" cy="2727298"/>
          </a:xfrm>
        </p:spPr>
        <p:txBody>
          <a:bodyPr/>
          <a:lstStyle/>
          <a:p>
            <a:pPr algn="ctr"/>
            <a:r>
              <a:rPr lang="zh-TW" altLang="en-US" dirty="0" smtClean="0"/>
              <a:t>研究問題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837291"/>
            <a:ext cx="12191999" cy="321299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sz="4600" dirty="0" smtClean="0">
                <a:solidFill>
                  <a:srgbClr val="FF00FF"/>
                </a:solidFill>
              </a:rPr>
              <a:t>我們想要探討的問題如下：</a:t>
            </a:r>
            <a:endParaRPr lang="en-US" altLang="zh-TW" sz="4600" dirty="0" smtClean="0">
              <a:solidFill>
                <a:srgbClr val="FF00FF"/>
              </a:solidFill>
            </a:endParaRPr>
          </a:p>
          <a:p>
            <a:pPr algn="l"/>
            <a:r>
              <a:rPr lang="en-US" altLang="zh-TW" sz="4600" dirty="0" smtClean="0">
                <a:solidFill>
                  <a:srgbClr val="FF00FF"/>
                </a:solidFill>
              </a:rPr>
              <a:t>1</a:t>
            </a:r>
            <a:r>
              <a:rPr lang="zh-TW" altLang="en-US" sz="4600" dirty="0" smtClean="0">
                <a:solidFill>
                  <a:srgbClr val="FF00FF"/>
                </a:solidFill>
              </a:rPr>
              <a:t>、了解石硦童軍營區的由來。</a:t>
            </a:r>
          </a:p>
          <a:p>
            <a:pPr algn="l"/>
            <a:r>
              <a:rPr lang="en-US" altLang="zh-TW" sz="4600" dirty="0" smtClean="0">
                <a:solidFill>
                  <a:srgbClr val="FF00FF"/>
                </a:solidFill>
              </a:rPr>
              <a:t>2</a:t>
            </a:r>
            <a:r>
              <a:rPr lang="zh-TW" altLang="en-US" sz="4600" dirty="0" smtClean="0">
                <a:solidFill>
                  <a:srgbClr val="FF00FF"/>
                </a:solidFill>
              </a:rPr>
              <a:t>、介紹石硦童軍營區的設施。</a:t>
            </a:r>
          </a:p>
          <a:p>
            <a:pPr algn="l"/>
            <a:r>
              <a:rPr lang="en-US" altLang="zh-TW" sz="4600" dirty="0" smtClean="0">
                <a:solidFill>
                  <a:srgbClr val="FF00FF"/>
                </a:solidFill>
              </a:rPr>
              <a:t>3</a:t>
            </a:r>
            <a:r>
              <a:rPr lang="zh-TW" altLang="en-US" sz="4600" dirty="0" smtClean="0">
                <a:solidFill>
                  <a:srgbClr val="FF00FF"/>
                </a:solidFill>
              </a:rPr>
              <a:t>、了解石硦童軍營區的管理情形。</a:t>
            </a:r>
          </a:p>
          <a:p>
            <a:pPr algn="l"/>
            <a:r>
              <a:rPr lang="en-US" altLang="zh-TW" sz="4600" dirty="0" smtClean="0">
                <a:solidFill>
                  <a:srgbClr val="FF00FF"/>
                </a:solidFill>
              </a:rPr>
              <a:t>4</a:t>
            </a:r>
            <a:r>
              <a:rPr lang="zh-TW" altLang="en-US" sz="4600" dirty="0" smtClean="0">
                <a:solidFill>
                  <a:srgbClr val="FF00FF"/>
                </a:solidFill>
              </a:rPr>
              <a:t>、探討石硦童軍營區的經營情形。</a:t>
            </a:r>
          </a:p>
          <a:p>
            <a:pPr algn="l"/>
            <a:r>
              <a:rPr lang="en-US" altLang="zh-TW" sz="4600" dirty="0" smtClean="0">
                <a:solidFill>
                  <a:srgbClr val="FF00FF"/>
                </a:solidFill>
              </a:rPr>
              <a:t>5</a:t>
            </a:r>
            <a:r>
              <a:rPr lang="zh-TW" altLang="en-US" sz="4600" dirty="0" smtClean="0">
                <a:solidFill>
                  <a:srgbClr val="FF00FF"/>
                </a:solidFill>
              </a:rPr>
              <a:t>、了解李伯伯對於石硦童軍營區的情感。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4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337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7142" y="2912443"/>
            <a:ext cx="9144000" cy="2925983"/>
          </a:xfrm>
        </p:spPr>
        <p:txBody>
          <a:bodyPr/>
          <a:lstStyle/>
          <a:p>
            <a:pPr algn="l"/>
            <a:r>
              <a:rPr lang="en-US" altLang="zh-TW" sz="3200" dirty="0" smtClean="0">
                <a:solidFill>
                  <a:srgbClr val="FFFF00"/>
                </a:solidFill>
              </a:rPr>
              <a:t>1</a:t>
            </a:r>
            <a:r>
              <a:rPr lang="zh-TW" altLang="en-US" sz="3200" dirty="0" smtClean="0">
                <a:solidFill>
                  <a:srgbClr val="FFFF00"/>
                </a:solidFill>
              </a:rPr>
              <a:t>、訪談石硦童軍營區管理員：李伯伯和王阿姨。</a:t>
            </a:r>
          </a:p>
          <a:p>
            <a:pPr algn="l"/>
            <a:r>
              <a:rPr lang="en-US" altLang="zh-TW" sz="3200" dirty="0" smtClean="0">
                <a:solidFill>
                  <a:srgbClr val="FFFF00"/>
                </a:solidFill>
              </a:rPr>
              <a:t>2</a:t>
            </a:r>
            <a:r>
              <a:rPr lang="zh-TW" altLang="en-US" sz="3200" dirty="0" smtClean="0">
                <a:solidFill>
                  <a:srgbClr val="FFFF00"/>
                </a:solidFill>
              </a:rPr>
              <a:t>、參考石硦童軍營區的文件。</a:t>
            </a:r>
          </a:p>
          <a:p>
            <a:pPr algn="l"/>
            <a:r>
              <a:rPr lang="en-US" altLang="zh-TW" sz="3200" dirty="0" smtClean="0">
                <a:solidFill>
                  <a:srgbClr val="FFFF00"/>
                </a:solidFill>
              </a:rPr>
              <a:t>3</a:t>
            </a:r>
            <a:r>
              <a:rPr lang="zh-TW" altLang="en-US" sz="3200" dirty="0" smtClean="0">
                <a:solidFill>
                  <a:srgbClr val="FFFF00"/>
                </a:solidFill>
              </a:rPr>
              <a:t>、參考來到營區遊客所描寫的文章。</a:t>
            </a:r>
          </a:p>
          <a:p>
            <a:pPr algn="l"/>
            <a:endParaRPr lang="zh-TW" altLang="en-US" dirty="0"/>
          </a:p>
        </p:txBody>
      </p:sp>
      <p:pic>
        <p:nvPicPr>
          <p:cNvPr id="4" name="Picture 8" descr="http://59.127.42.124:6600/tools/api_get_thumbs.php?page_url=/Site/class104/Photo/dir_dUoc7L/dir_ei4V31/file_JBKYK9.jpg&amp;type=Image&amp;size=1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86" y="365929"/>
            <a:ext cx="3423034" cy="25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石硦童軍營區的由來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4040"/>
            <a:ext cx="10515600" cy="4358640"/>
          </a:xfrm>
        </p:spPr>
        <p:txBody>
          <a:bodyPr>
            <a:noAutofit/>
          </a:bodyPr>
          <a:lstStyle/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石硦童軍營區之前是石硦國民小學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後來是中山國小的分校，又變成分班，</a:t>
            </a:r>
            <a:r>
              <a:rPr lang="zh-TW" altLang="en-US" sz="3200" dirty="0">
                <a:solidFill>
                  <a:schemeClr val="accent4">
                    <a:lumMod val="75000"/>
                  </a:schemeClr>
                </a:solidFill>
              </a:rPr>
              <a:t>但</a:t>
            </a:r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學生越來越少，後來就廢校了，為了讓學校可以保留下來，轉型成營區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也提供遊客露營和活動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它的發展過程如下</a:t>
            </a:r>
            <a:r>
              <a:rPr lang="en-US" altLang="zh-TW" sz="3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zh-TW" altLang="zh-TW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原本</a:t>
            </a:r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偏僻而荒蕪之地，直到台灣光復，才還政于民。</a:t>
            </a:r>
            <a:endParaRPr lang="en-US" altLang="zh-TW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在當時地方人士居民，擔心孩子的教育問題，所以共同出錢買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了</a:t>
            </a:r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這塊地</a:t>
            </a:r>
            <a:r>
              <a:rPr lang="zh-TW" altLang="en-US" sz="3200" dirty="0" smtClean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zh-TW" sz="3200" dirty="0" smtClean="0">
                <a:solidFill>
                  <a:schemeClr val="accent4">
                    <a:lumMod val="75000"/>
                  </a:schemeClr>
                </a:solidFill>
              </a:rPr>
              <a:t>每一戶分一角來開墾，才有今天石硦童軍露營區。</a:t>
            </a:r>
            <a:endParaRPr lang="zh-TW" alt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321" y="384712"/>
            <a:ext cx="10571998" cy="970450"/>
          </a:xfrm>
        </p:spPr>
        <p:txBody>
          <a:bodyPr/>
          <a:lstStyle/>
          <a:p>
            <a:pPr algn="ctr"/>
            <a:r>
              <a:rPr lang="zh-TW" altLang="en-US" dirty="0"/>
              <a:t>石硦童軍營區的由來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sz="3600" dirty="0">
                <a:solidFill>
                  <a:srgbClr val="00B050"/>
                </a:solidFill>
              </a:rPr>
              <a:t>石硦童軍營</a:t>
            </a:r>
            <a:r>
              <a:rPr lang="zh-TW" altLang="zh-TW" sz="3600" dirty="0" smtClean="0">
                <a:solidFill>
                  <a:srgbClr val="00B050"/>
                </a:solidFill>
              </a:rPr>
              <a:t>區</a:t>
            </a:r>
            <a:r>
              <a:rPr lang="zh-TW" altLang="en-US" sz="3600" dirty="0" smtClean="0">
                <a:solidFill>
                  <a:srgbClr val="00B050"/>
                </a:solidFill>
              </a:rPr>
              <a:t>現在由</a:t>
            </a:r>
            <a:r>
              <a:rPr lang="zh-TW" altLang="zh-TW" sz="3600" dirty="0" smtClean="0">
                <a:solidFill>
                  <a:srgbClr val="00B050"/>
                </a:solidFill>
              </a:rPr>
              <a:t>中山國小管理</a:t>
            </a:r>
            <a:r>
              <a:rPr lang="zh-TW" altLang="en-US" sz="3600" dirty="0" smtClean="0">
                <a:solidFill>
                  <a:srgbClr val="00B050"/>
                </a:solidFill>
              </a:rPr>
              <a:t>。</a:t>
            </a:r>
            <a:endParaRPr lang="en-US" altLang="zh-TW" sz="3600" dirty="0" smtClean="0">
              <a:solidFill>
                <a:srgbClr val="00B050"/>
              </a:solidFill>
            </a:endParaRPr>
          </a:p>
          <a:p>
            <a:r>
              <a:rPr lang="zh-TW" altLang="zh-TW" sz="3600" dirty="0" smtClean="0">
                <a:solidFill>
                  <a:srgbClr val="00B050"/>
                </a:solidFill>
              </a:rPr>
              <a:t>原</a:t>
            </a:r>
            <a:r>
              <a:rPr lang="zh-TW" altLang="en-US" sz="3600" dirty="0" smtClean="0">
                <a:solidFill>
                  <a:srgbClr val="00B050"/>
                </a:solidFill>
              </a:rPr>
              <a:t>來是</a:t>
            </a:r>
            <a:r>
              <a:rPr lang="zh-TW" altLang="zh-TW" sz="3600" dirty="0" smtClean="0">
                <a:solidFill>
                  <a:srgbClr val="00B050"/>
                </a:solidFill>
              </a:rPr>
              <a:t>中埔</a:t>
            </a:r>
            <a:r>
              <a:rPr lang="zh-TW" altLang="zh-TW" sz="3600" dirty="0">
                <a:solidFill>
                  <a:srgbClr val="00B050"/>
                </a:solidFill>
              </a:rPr>
              <a:t>國民學校的分校之ㄧ</a:t>
            </a:r>
            <a:r>
              <a:rPr lang="zh-TW" altLang="zh-TW" sz="3600" dirty="0" smtClean="0">
                <a:solidFill>
                  <a:srgbClr val="00B050"/>
                </a:solidFill>
              </a:rPr>
              <a:t>。</a:t>
            </a:r>
            <a:endParaRPr lang="en-US" altLang="zh-TW" sz="3600" dirty="0" smtClean="0">
              <a:solidFill>
                <a:srgbClr val="00B050"/>
              </a:solidFill>
            </a:endParaRPr>
          </a:p>
          <a:p>
            <a:r>
              <a:rPr lang="en-US" altLang="zh-TW" sz="3600" dirty="0" smtClean="0">
                <a:solidFill>
                  <a:srgbClr val="00B050"/>
                </a:solidFill>
              </a:rPr>
              <a:t>51</a:t>
            </a:r>
            <a:r>
              <a:rPr lang="zh-TW" altLang="zh-TW" sz="3600" dirty="0">
                <a:solidFill>
                  <a:srgbClr val="00B050"/>
                </a:solidFill>
              </a:rPr>
              <a:t>年因人口遽增，石硦分校獨立為石硦</a:t>
            </a:r>
            <a:r>
              <a:rPr lang="zh-TW" altLang="zh-TW" sz="3600" dirty="0" smtClean="0">
                <a:solidFill>
                  <a:srgbClr val="00B050"/>
                </a:solidFill>
              </a:rPr>
              <a:t>國小</a:t>
            </a:r>
            <a:r>
              <a:rPr lang="zh-TW" altLang="en-US" sz="3600" dirty="0" smtClean="0">
                <a:solidFill>
                  <a:srgbClr val="00B050"/>
                </a:solidFill>
              </a:rPr>
              <a:t>。</a:t>
            </a:r>
            <a:endParaRPr lang="en-US" altLang="zh-TW" sz="3600" dirty="0" smtClean="0">
              <a:solidFill>
                <a:srgbClr val="00B050"/>
              </a:solidFill>
            </a:endParaRPr>
          </a:p>
          <a:p>
            <a:r>
              <a:rPr lang="zh-TW" altLang="zh-TW" sz="3600" dirty="0" smtClean="0">
                <a:solidFill>
                  <a:srgbClr val="00B050"/>
                </a:solidFill>
              </a:rPr>
              <a:t>後來</a:t>
            </a:r>
            <a:r>
              <a:rPr lang="zh-TW" altLang="en-US" sz="3600" dirty="0">
                <a:solidFill>
                  <a:srgbClr val="00B050"/>
                </a:solidFill>
              </a:rPr>
              <a:t>因</a:t>
            </a:r>
            <a:r>
              <a:rPr lang="zh-TW" altLang="zh-TW" sz="3600" dirty="0" smtClean="0">
                <a:solidFill>
                  <a:srgbClr val="00B050"/>
                </a:solidFill>
              </a:rPr>
              <a:t>人口</a:t>
            </a:r>
            <a:r>
              <a:rPr lang="zh-TW" altLang="zh-TW" sz="3600" dirty="0">
                <a:solidFill>
                  <a:srgbClr val="00B050"/>
                </a:solidFill>
              </a:rPr>
              <a:t>外流</a:t>
            </a:r>
            <a:r>
              <a:rPr lang="zh-TW" altLang="zh-TW" sz="3600" dirty="0" smtClean="0">
                <a:solidFill>
                  <a:srgbClr val="00B050"/>
                </a:solidFill>
              </a:rPr>
              <a:t>，於</a:t>
            </a:r>
            <a:r>
              <a:rPr lang="en-US" altLang="zh-TW" sz="3600" dirty="0">
                <a:solidFill>
                  <a:srgbClr val="00B050"/>
                </a:solidFill>
              </a:rPr>
              <a:t>77</a:t>
            </a:r>
            <a:r>
              <a:rPr lang="zh-TW" altLang="zh-TW" sz="3600" dirty="0">
                <a:solidFill>
                  <a:srgbClr val="00B050"/>
                </a:solidFill>
              </a:rPr>
              <a:t>年再度裁併為中山國小分校</a:t>
            </a:r>
            <a:r>
              <a:rPr lang="zh-TW" altLang="zh-TW" sz="3600" dirty="0" smtClean="0">
                <a:solidFill>
                  <a:srgbClr val="00B050"/>
                </a:solidFill>
              </a:rPr>
              <a:t>。</a:t>
            </a:r>
            <a:endParaRPr lang="en-US" altLang="zh-TW" sz="3600" dirty="0" smtClean="0">
              <a:solidFill>
                <a:srgbClr val="00B050"/>
              </a:solidFill>
            </a:endParaRPr>
          </a:p>
          <a:p>
            <a:r>
              <a:rPr lang="zh-TW" altLang="zh-TW" sz="3600" dirty="0" smtClean="0">
                <a:solidFill>
                  <a:srgbClr val="00B050"/>
                </a:solidFill>
              </a:rPr>
              <a:t>在</a:t>
            </a:r>
            <a:r>
              <a:rPr lang="en-US" altLang="zh-TW" sz="3600" dirty="0">
                <a:solidFill>
                  <a:srgbClr val="00B050"/>
                </a:solidFill>
              </a:rPr>
              <a:t>92</a:t>
            </a:r>
            <a:r>
              <a:rPr lang="zh-TW" altLang="zh-TW" sz="3600" dirty="0">
                <a:solidFill>
                  <a:srgbClr val="00B050"/>
                </a:solidFill>
              </a:rPr>
              <a:t>年石硦分校走入歷史，而轉型</a:t>
            </a:r>
            <a:r>
              <a:rPr lang="zh-TW" altLang="zh-TW" sz="3600" dirty="0" smtClean="0">
                <a:solidFill>
                  <a:srgbClr val="00B050"/>
                </a:solidFill>
              </a:rPr>
              <a:t>成為童</a:t>
            </a:r>
            <a:r>
              <a:rPr lang="zh-TW" altLang="zh-TW" sz="3600" dirty="0">
                <a:solidFill>
                  <a:srgbClr val="00B050"/>
                </a:solidFill>
              </a:rPr>
              <a:t>軍露營區。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1289160" y="6375240"/>
              <a:ext cx="360" cy="36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3320" y="6311880"/>
                <a:ext cx="32040" cy="127440"/>
              </a:xfrm>
              <a:prstGeom prst="rect">
                <a:avLst/>
              </a:prstGeom>
            </p:spPr>
          </p:pic>
        </mc:Fallback>
      </mc:AlternateContent>
      <p:cxnSp>
        <p:nvCxnSpPr>
          <p:cNvPr id="35" name="直線單箭頭接點 34"/>
          <p:cNvCxnSpPr/>
          <p:nvPr/>
        </p:nvCxnSpPr>
        <p:spPr>
          <a:xfrm>
            <a:off x="6286320" y="-64951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08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一                                              </a:t>
            </a:r>
            <a:r>
              <a:rPr lang="zh-TW" altLang="en-US" sz="3500" dirty="0" smtClean="0"/>
              <a:t>                                                                                            </a:t>
            </a:r>
            <a:r>
              <a:rPr lang="zh-TW" altLang="zh-TW" sz="3500" dirty="0" smtClean="0">
                <a:solidFill>
                  <a:srgbClr val="FFFF00"/>
                </a:solidFill>
              </a:rPr>
              <a:t>連接前後棟的中廊可以遮雨，方便遊客通行</a:t>
            </a:r>
            <a:r>
              <a:rPr lang="zh-TW" altLang="en-US" sz="3500" dirty="0" smtClean="0">
                <a:solidFill>
                  <a:srgbClr val="FFFF00"/>
                </a:solidFill>
              </a:rPr>
              <a:t>。</a:t>
            </a:r>
            <a:endParaRPr lang="zh-TW" altLang="en-US" sz="3500" dirty="0">
              <a:solidFill>
                <a:srgbClr val="FFFF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11989" y="2038985"/>
            <a:ext cx="5042339" cy="3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/>
          </a:p>
          <a:p>
            <a:pPr marL="0" indent="0" algn="ctr">
              <a:buNone/>
            </a:pPr>
            <a:endParaRPr lang="en-US" altLang="zh-TW" sz="11200" dirty="0" smtClean="0"/>
          </a:p>
          <a:p>
            <a:pPr marL="0" indent="0" algn="ctr">
              <a:buNone/>
            </a:pPr>
            <a:endParaRPr lang="en-US" altLang="zh-TW" sz="11200" dirty="0"/>
          </a:p>
          <a:p>
            <a:pPr marL="0" indent="0" algn="ctr">
              <a:buNone/>
            </a:pPr>
            <a:endParaRPr lang="en-US" altLang="zh-TW" sz="11200" dirty="0" smtClean="0"/>
          </a:p>
          <a:p>
            <a:pPr marL="0" indent="0" algn="ctr">
              <a:buNone/>
            </a:pPr>
            <a:r>
              <a:rPr lang="zh-TW" altLang="en-US" sz="1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男女分隔的浴室，提供舒適的洗澡空間。</a:t>
            </a:r>
            <a:endParaRPr lang="en-US" altLang="zh-TW" sz="1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44" y="1825624"/>
            <a:ext cx="5497309" cy="41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effectLst>
                  <a:reflection blurRad="6350" stA="53000" endA="300" endPos="35500" dir="5400000" sy="-90000" algn="bl"/>
                </a:effectLst>
              </a:rPr>
              <a:t>石硦童軍營區的設施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sz="11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zh-TW" sz="1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寬敞的宿舍，</a:t>
            </a:r>
            <a:r>
              <a:rPr lang="zh-TW" altLang="zh-TW" sz="1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提供遊客</a:t>
            </a:r>
            <a:r>
              <a:rPr lang="zh-TW" altLang="zh-TW" sz="1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舒適的休息空間</a:t>
            </a:r>
            <a:endParaRPr lang="en-US" altLang="zh-TW" sz="11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52" y="1825624"/>
            <a:ext cx="5202696" cy="38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382</TotalTime>
  <Words>1489</Words>
  <Application>Microsoft Office PowerPoint</Application>
  <PresentationFormat>自訂</PresentationFormat>
  <Paragraphs>468</Paragraphs>
  <Slides>29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至理名言</vt:lpstr>
      <vt:lpstr>PowerPoint 簡報</vt:lpstr>
      <vt:lpstr>前言</vt:lpstr>
      <vt:lpstr>研究問題</vt:lpstr>
      <vt:lpstr>資料來源</vt:lpstr>
      <vt:lpstr>石硦童軍營區的由來</vt:lpstr>
      <vt:lpstr>石硦童軍營區的由來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石硦童軍營區的設施</vt:lpstr>
      <vt:lpstr>石硦童軍營區的管理</vt:lpstr>
      <vt:lpstr>石硦童軍營區的管理</vt:lpstr>
      <vt:lpstr>石硦童軍營區的管理</vt:lpstr>
      <vt:lpstr>       石硦童軍營區的經營 </vt:lpstr>
      <vt:lpstr>         與石硦童軍營區的情感</vt:lpstr>
      <vt:lpstr>         與石硦童軍營區的情感</vt:lpstr>
      <vt:lpstr>專題研究心得</vt:lpstr>
      <vt:lpstr>專題研究心得</vt:lpstr>
      <vt:lpstr>專題研究心得</vt:lpstr>
      <vt:lpstr>專題研究心得</vt:lpstr>
      <vt:lpstr>專題研究心得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休閒祕境─石硦童軍營區</dc:title>
  <dc:creator>USER</dc:creator>
  <cp:lastModifiedBy>USER</cp:lastModifiedBy>
  <cp:revision>34</cp:revision>
  <dcterms:created xsi:type="dcterms:W3CDTF">2016-05-23T05:56:49Z</dcterms:created>
  <dcterms:modified xsi:type="dcterms:W3CDTF">2016-06-14T03:17:06Z</dcterms:modified>
</cp:coreProperties>
</file>